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sldIdLst>
    <p:sldId id="256" r:id="rId2"/>
    <p:sldId id="279" r:id="rId3"/>
    <p:sldId id="277" r:id="rId4"/>
    <p:sldId id="278" r:id="rId5"/>
    <p:sldId id="280" r:id="rId6"/>
    <p:sldId id="258" r:id="rId7"/>
    <p:sldId id="259" r:id="rId8"/>
    <p:sldId id="287" r:id="rId9"/>
    <p:sldId id="260" r:id="rId10"/>
    <p:sldId id="281" r:id="rId11"/>
    <p:sldId id="261" r:id="rId12"/>
    <p:sldId id="282" r:id="rId13"/>
    <p:sldId id="262" r:id="rId14"/>
    <p:sldId id="283" r:id="rId15"/>
    <p:sldId id="263" r:id="rId16"/>
    <p:sldId id="264" r:id="rId17"/>
    <p:sldId id="265" r:id="rId18"/>
    <p:sldId id="284" r:id="rId19"/>
    <p:sldId id="266" r:id="rId20"/>
    <p:sldId id="285" r:id="rId21"/>
    <p:sldId id="267" r:id="rId22"/>
    <p:sldId id="268" r:id="rId23"/>
    <p:sldId id="269" r:id="rId24"/>
    <p:sldId id="270" r:id="rId25"/>
    <p:sldId id="286"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j4dzM8hoATtWDydYPtZMnaRkj0A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 Stowell"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9390"/>
    <a:srgbClr val="A92012"/>
    <a:srgbClr val="0D0D0D"/>
    <a:srgbClr val="E9E9DF"/>
    <a:srgbClr val="E73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1FA1FD-0DC7-4D93-8907-B7C5885E9BEA}" type="doc">
      <dgm:prSet loTypeId="urn:microsoft.com/office/officeart/2005/8/layout/default" loCatId="list" qsTypeId="urn:microsoft.com/office/officeart/2005/8/quickstyle/3d7" qsCatId="3D" csTypeId="urn:microsoft.com/office/officeart/2005/8/colors/colorful1" csCatId="colorful" phldr="1"/>
      <dgm:spPr/>
      <dgm:t>
        <a:bodyPr/>
        <a:lstStyle/>
        <a:p>
          <a:endParaRPr lang="en-US"/>
        </a:p>
      </dgm:t>
    </dgm:pt>
    <dgm:pt modelId="{DE4C6847-BD45-4011-AFD1-42164EE9745D}">
      <dgm:prSet phldrT="[Text]"/>
      <dgm:spPr>
        <a:solidFill>
          <a:srgbClr val="E73626"/>
        </a:solidFill>
      </dgm:spPr>
      <dgm:t>
        <a:bodyPr/>
        <a:lstStyle/>
        <a:p>
          <a:r>
            <a:rPr lang="en-US" dirty="0">
              <a:latin typeface="Georgia" panose="02040502050405020303" pitchFamily="18" charset="0"/>
            </a:rPr>
            <a:t>Community Recruitment</a:t>
          </a:r>
        </a:p>
      </dgm:t>
    </dgm:pt>
    <dgm:pt modelId="{2FFE1C2C-0176-47D4-91B5-52B05F259FFC}" type="parTrans" cxnId="{CE923ADD-5CAC-46AD-8587-0490BA93EC86}">
      <dgm:prSet/>
      <dgm:spPr/>
      <dgm:t>
        <a:bodyPr/>
        <a:lstStyle/>
        <a:p>
          <a:endParaRPr lang="en-US"/>
        </a:p>
      </dgm:t>
    </dgm:pt>
    <dgm:pt modelId="{A0548352-9068-4A18-B1CA-7910A77E364E}" type="sibTrans" cxnId="{CE923ADD-5CAC-46AD-8587-0490BA93EC86}">
      <dgm:prSet/>
      <dgm:spPr/>
      <dgm:t>
        <a:bodyPr/>
        <a:lstStyle/>
        <a:p>
          <a:endParaRPr lang="en-US"/>
        </a:p>
      </dgm:t>
    </dgm:pt>
    <dgm:pt modelId="{A79640A2-43D2-4CC0-99EB-CEED6102F8C3}">
      <dgm:prSet phldrT="[Text]"/>
      <dgm:spPr>
        <a:solidFill>
          <a:srgbClr val="E9E9DF"/>
        </a:solidFill>
      </dgm:spPr>
      <dgm:t>
        <a:bodyPr/>
        <a:lstStyle/>
        <a:p>
          <a:r>
            <a:rPr lang="en-US" dirty="0">
              <a:latin typeface="Georgia" panose="02040502050405020303" pitchFamily="18" charset="0"/>
            </a:rPr>
            <a:t>Housing</a:t>
          </a:r>
        </a:p>
      </dgm:t>
    </dgm:pt>
    <dgm:pt modelId="{B072FEDF-80A3-4CC3-B7BA-D520864E917A}" type="parTrans" cxnId="{1B9697A5-1FE4-4E47-BFC7-63109597A3A0}">
      <dgm:prSet/>
      <dgm:spPr/>
      <dgm:t>
        <a:bodyPr/>
        <a:lstStyle/>
        <a:p>
          <a:endParaRPr lang="en-US"/>
        </a:p>
      </dgm:t>
    </dgm:pt>
    <dgm:pt modelId="{30453821-57D7-4A9A-B9C7-48AD78DDEA48}" type="sibTrans" cxnId="{1B9697A5-1FE4-4E47-BFC7-63109597A3A0}">
      <dgm:prSet/>
      <dgm:spPr/>
      <dgm:t>
        <a:bodyPr/>
        <a:lstStyle/>
        <a:p>
          <a:endParaRPr lang="en-US"/>
        </a:p>
      </dgm:t>
    </dgm:pt>
    <dgm:pt modelId="{EB572BF1-B701-4AAB-BCC2-E3F66DCA3111}">
      <dgm:prSet phldrT="[Text]"/>
      <dgm:spPr>
        <a:solidFill>
          <a:srgbClr val="0D0D0D"/>
        </a:solidFill>
      </dgm:spPr>
      <dgm:t>
        <a:bodyPr/>
        <a:lstStyle/>
        <a:p>
          <a:r>
            <a:rPr lang="en-US" dirty="0">
              <a:solidFill>
                <a:schemeClr val="bg1"/>
              </a:solidFill>
              <a:latin typeface="Georgia" panose="02040502050405020303" pitchFamily="18" charset="0"/>
            </a:rPr>
            <a:t>Farms, Fishing, Agribusiness</a:t>
          </a:r>
        </a:p>
      </dgm:t>
    </dgm:pt>
    <dgm:pt modelId="{5B3532D6-E6B9-46E7-8ECE-FD17BAEE507C}" type="parTrans" cxnId="{6B91AC89-CBE1-4C3F-B4C3-23D0D8AAB118}">
      <dgm:prSet/>
      <dgm:spPr/>
      <dgm:t>
        <a:bodyPr/>
        <a:lstStyle/>
        <a:p>
          <a:endParaRPr lang="en-US"/>
        </a:p>
      </dgm:t>
    </dgm:pt>
    <dgm:pt modelId="{45232C0E-BD02-41E7-A242-CD716F759FCD}" type="sibTrans" cxnId="{6B91AC89-CBE1-4C3F-B4C3-23D0D8AAB118}">
      <dgm:prSet/>
      <dgm:spPr/>
      <dgm:t>
        <a:bodyPr/>
        <a:lstStyle/>
        <a:p>
          <a:endParaRPr lang="en-US"/>
        </a:p>
      </dgm:t>
    </dgm:pt>
    <dgm:pt modelId="{F49135B3-D463-47F9-8666-10BBD44E1647}">
      <dgm:prSet phldrT="[Text]"/>
      <dgm:spPr>
        <a:solidFill>
          <a:srgbClr val="6C9390"/>
        </a:solidFill>
      </dgm:spPr>
      <dgm:t>
        <a:bodyPr/>
        <a:lstStyle/>
        <a:p>
          <a:r>
            <a:rPr lang="en-US" dirty="0">
              <a:latin typeface="Georgia" panose="02040502050405020303" pitchFamily="18" charset="0"/>
            </a:rPr>
            <a:t>Schools</a:t>
          </a:r>
        </a:p>
      </dgm:t>
    </dgm:pt>
    <dgm:pt modelId="{44248A00-1757-40EA-B5B6-E5CFDFB33172}" type="parTrans" cxnId="{09686B2A-29DA-469A-8FE7-E7AA744E0099}">
      <dgm:prSet/>
      <dgm:spPr/>
      <dgm:t>
        <a:bodyPr/>
        <a:lstStyle/>
        <a:p>
          <a:endParaRPr lang="en-US"/>
        </a:p>
      </dgm:t>
    </dgm:pt>
    <dgm:pt modelId="{0F68C5B4-F1A2-4A71-B291-D9D3C61853FB}" type="sibTrans" cxnId="{09686B2A-29DA-469A-8FE7-E7AA744E0099}">
      <dgm:prSet/>
      <dgm:spPr/>
      <dgm:t>
        <a:bodyPr/>
        <a:lstStyle/>
        <a:p>
          <a:endParaRPr lang="en-US"/>
        </a:p>
      </dgm:t>
    </dgm:pt>
    <dgm:pt modelId="{CBC7F9BE-F735-4D86-9880-BCBB497FBED7}" type="pres">
      <dgm:prSet presAssocID="{431FA1FD-0DC7-4D93-8907-B7C5885E9BEA}" presName="diagram" presStyleCnt="0">
        <dgm:presLayoutVars>
          <dgm:dir/>
          <dgm:resizeHandles val="exact"/>
        </dgm:presLayoutVars>
      </dgm:prSet>
      <dgm:spPr/>
    </dgm:pt>
    <dgm:pt modelId="{393F887F-F693-4FD5-A977-202B7A3FB242}" type="pres">
      <dgm:prSet presAssocID="{DE4C6847-BD45-4011-AFD1-42164EE9745D}" presName="node" presStyleLbl="node1" presStyleIdx="0" presStyleCnt="4">
        <dgm:presLayoutVars>
          <dgm:bulletEnabled val="1"/>
        </dgm:presLayoutVars>
      </dgm:prSet>
      <dgm:spPr/>
    </dgm:pt>
    <dgm:pt modelId="{00AAD8B7-C725-4D30-8E4F-6812902988FF}" type="pres">
      <dgm:prSet presAssocID="{A0548352-9068-4A18-B1CA-7910A77E364E}" presName="sibTrans" presStyleCnt="0"/>
      <dgm:spPr/>
    </dgm:pt>
    <dgm:pt modelId="{C0E555E5-41D2-4E4E-9175-95815D5F27D6}" type="pres">
      <dgm:prSet presAssocID="{A79640A2-43D2-4CC0-99EB-CEED6102F8C3}" presName="node" presStyleLbl="node1" presStyleIdx="1" presStyleCnt="4">
        <dgm:presLayoutVars>
          <dgm:bulletEnabled val="1"/>
        </dgm:presLayoutVars>
      </dgm:prSet>
      <dgm:spPr/>
    </dgm:pt>
    <dgm:pt modelId="{B74BA9AB-E6A0-4659-8B74-2D64F714C3F2}" type="pres">
      <dgm:prSet presAssocID="{30453821-57D7-4A9A-B9C7-48AD78DDEA48}" presName="sibTrans" presStyleCnt="0"/>
      <dgm:spPr/>
    </dgm:pt>
    <dgm:pt modelId="{8D3051C5-2A99-4D81-BD07-1539D005D511}" type="pres">
      <dgm:prSet presAssocID="{EB572BF1-B701-4AAB-BCC2-E3F66DCA3111}" presName="node" presStyleLbl="node1" presStyleIdx="2" presStyleCnt="4">
        <dgm:presLayoutVars>
          <dgm:bulletEnabled val="1"/>
        </dgm:presLayoutVars>
      </dgm:prSet>
      <dgm:spPr/>
    </dgm:pt>
    <dgm:pt modelId="{4BD8ED4F-C286-42A1-A036-B97AADAEBA5F}" type="pres">
      <dgm:prSet presAssocID="{45232C0E-BD02-41E7-A242-CD716F759FCD}" presName="sibTrans" presStyleCnt="0"/>
      <dgm:spPr/>
    </dgm:pt>
    <dgm:pt modelId="{E4B98B6F-89BD-4EE4-8E5E-ECB5A1FACF2F}" type="pres">
      <dgm:prSet presAssocID="{F49135B3-D463-47F9-8666-10BBD44E1647}" presName="node" presStyleLbl="node1" presStyleIdx="3" presStyleCnt="4">
        <dgm:presLayoutVars>
          <dgm:bulletEnabled val="1"/>
        </dgm:presLayoutVars>
      </dgm:prSet>
      <dgm:spPr/>
    </dgm:pt>
  </dgm:ptLst>
  <dgm:cxnLst>
    <dgm:cxn modelId="{A8AE2712-B88A-45B3-8D82-B0D06CFD04C0}" type="presOf" srcId="{A79640A2-43D2-4CC0-99EB-CEED6102F8C3}" destId="{C0E555E5-41D2-4E4E-9175-95815D5F27D6}" srcOrd="0" destOrd="0" presId="urn:microsoft.com/office/officeart/2005/8/layout/default"/>
    <dgm:cxn modelId="{1F4E5F25-C713-41EA-AFE9-C007A68C1D17}" type="presOf" srcId="{F49135B3-D463-47F9-8666-10BBD44E1647}" destId="{E4B98B6F-89BD-4EE4-8E5E-ECB5A1FACF2F}" srcOrd="0" destOrd="0" presId="urn:microsoft.com/office/officeart/2005/8/layout/default"/>
    <dgm:cxn modelId="{09686B2A-29DA-469A-8FE7-E7AA744E0099}" srcId="{431FA1FD-0DC7-4D93-8907-B7C5885E9BEA}" destId="{F49135B3-D463-47F9-8666-10BBD44E1647}" srcOrd="3" destOrd="0" parTransId="{44248A00-1757-40EA-B5B6-E5CFDFB33172}" sibTransId="{0F68C5B4-F1A2-4A71-B291-D9D3C61853FB}"/>
    <dgm:cxn modelId="{53A0492F-BE56-4AEB-AB39-24D02F7E7E74}" type="presOf" srcId="{431FA1FD-0DC7-4D93-8907-B7C5885E9BEA}" destId="{CBC7F9BE-F735-4D86-9880-BCBB497FBED7}" srcOrd="0" destOrd="0" presId="urn:microsoft.com/office/officeart/2005/8/layout/default"/>
    <dgm:cxn modelId="{6B91AC89-CBE1-4C3F-B4C3-23D0D8AAB118}" srcId="{431FA1FD-0DC7-4D93-8907-B7C5885E9BEA}" destId="{EB572BF1-B701-4AAB-BCC2-E3F66DCA3111}" srcOrd="2" destOrd="0" parTransId="{5B3532D6-E6B9-46E7-8ECE-FD17BAEE507C}" sibTransId="{45232C0E-BD02-41E7-A242-CD716F759FCD}"/>
    <dgm:cxn modelId="{1B9697A5-1FE4-4E47-BFC7-63109597A3A0}" srcId="{431FA1FD-0DC7-4D93-8907-B7C5885E9BEA}" destId="{A79640A2-43D2-4CC0-99EB-CEED6102F8C3}" srcOrd="1" destOrd="0" parTransId="{B072FEDF-80A3-4CC3-B7BA-D520864E917A}" sibTransId="{30453821-57D7-4A9A-B9C7-48AD78DDEA48}"/>
    <dgm:cxn modelId="{CE923ADD-5CAC-46AD-8587-0490BA93EC86}" srcId="{431FA1FD-0DC7-4D93-8907-B7C5885E9BEA}" destId="{DE4C6847-BD45-4011-AFD1-42164EE9745D}" srcOrd="0" destOrd="0" parTransId="{2FFE1C2C-0176-47D4-91B5-52B05F259FFC}" sibTransId="{A0548352-9068-4A18-B1CA-7910A77E364E}"/>
    <dgm:cxn modelId="{FC79F1E5-94B3-46F9-8ECD-06FEA031A53E}" type="presOf" srcId="{DE4C6847-BD45-4011-AFD1-42164EE9745D}" destId="{393F887F-F693-4FD5-A977-202B7A3FB242}" srcOrd="0" destOrd="0" presId="urn:microsoft.com/office/officeart/2005/8/layout/default"/>
    <dgm:cxn modelId="{0BE384E7-8E9F-4095-BBDE-EE8B31E6C8D8}" type="presOf" srcId="{EB572BF1-B701-4AAB-BCC2-E3F66DCA3111}" destId="{8D3051C5-2A99-4D81-BD07-1539D005D511}" srcOrd="0" destOrd="0" presId="urn:microsoft.com/office/officeart/2005/8/layout/default"/>
    <dgm:cxn modelId="{91C255F4-B7E1-498C-BBAE-12F632C078B1}" type="presParOf" srcId="{CBC7F9BE-F735-4D86-9880-BCBB497FBED7}" destId="{393F887F-F693-4FD5-A977-202B7A3FB242}" srcOrd="0" destOrd="0" presId="urn:microsoft.com/office/officeart/2005/8/layout/default"/>
    <dgm:cxn modelId="{613060EC-7EB0-4BED-B915-C2DD9B7421E4}" type="presParOf" srcId="{CBC7F9BE-F735-4D86-9880-BCBB497FBED7}" destId="{00AAD8B7-C725-4D30-8E4F-6812902988FF}" srcOrd="1" destOrd="0" presId="urn:microsoft.com/office/officeart/2005/8/layout/default"/>
    <dgm:cxn modelId="{DCBBBD87-D3FD-4FBD-818B-27A14CC3C13B}" type="presParOf" srcId="{CBC7F9BE-F735-4D86-9880-BCBB497FBED7}" destId="{C0E555E5-41D2-4E4E-9175-95815D5F27D6}" srcOrd="2" destOrd="0" presId="urn:microsoft.com/office/officeart/2005/8/layout/default"/>
    <dgm:cxn modelId="{21BC5BA6-E546-4296-88CB-312A78ED23D8}" type="presParOf" srcId="{CBC7F9BE-F735-4D86-9880-BCBB497FBED7}" destId="{B74BA9AB-E6A0-4659-8B74-2D64F714C3F2}" srcOrd="3" destOrd="0" presId="urn:microsoft.com/office/officeart/2005/8/layout/default"/>
    <dgm:cxn modelId="{3C70D2DA-01CD-4379-9F2B-661244C766F5}" type="presParOf" srcId="{CBC7F9BE-F735-4D86-9880-BCBB497FBED7}" destId="{8D3051C5-2A99-4D81-BD07-1539D005D511}" srcOrd="4" destOrd="0" presId="urn:microsoft.com/office/officeart/2005/8/layout/default"/>
    <dgm:cxn modelId="{3B20B04D-F26A-48D9-92E1-DD97C098158A}" type="presParOf" srcId="{CBC7F9BE-F735-4D86-9880-BCBB497FBED7}" destId="{4BD8ED4F-C286-42A1-A036-B97AADAEBA5F}" srcOrd="5" destOrd="0" presId="urn:microsoft.com/office/officeart/2005/8/layout/default"/>
    <dgm:cxn modelId="{E886EE6C-D347-4DFB-B04B-3479AB52F722}" type="presParOf" srcId="{CBC7F9BE-F735-4D86-9880-BCBB497FBED7}" destId="{E4B98B6F-89BD-4EE4-8E5E-ECB5A1FACF2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FD7A8A-3758-4665-B18F-A16BD272FD5D}" type="doc">
      <dgm:prSet loTypeId="urn:microsoft.com/office/officeart/2005/8/layout/process1" loCatId="process" qsTypeId="urn:microsoft.com/office/officeart/2005/8/quickstyle/simple2" qsCatId="simple" csTypeId="urn:microsoft.com/office/officeart/2005/8/colors/accent1_2" csCatId="accent1" phldr="1"/>
      <dgm:spPr/>
    </dgm:pt>
    <dgm:pt modelId="{99AF344B-019B-46F6-A2E5-939212B78AC0}">
      <dgm:prSet phldrT="[Text]"/>
      <dgm:spPr>
        <a:solidFill>
          <a:schemeClr val="accent6">
            <a:lumMod val="50000"/>
          </a:schemeClr>
        </a:solidFill>
      </dgm:spPr>
      <dgm:t>
        <a:bodyPr/>
        <a:lstStyle/>
        <a:p>
          <a:r>
            <a:rPr lang="en-US" dirty="0">
              <a:latin typeface="Georgia" panose="02040502050405020303" pitchFamily="18" charset="0"/>
            </a:rPr>
            <a:t>State Level</a:t>
          </a:r>
        </a:p>
      </dgm:t>
    </dgm:pt>
    <dgm:pt modelId="{E40A3396-380F-437F-AB7E-E375A1673475}" type="parTrans" cxnId="{CD0B6E5A-AE79-4DA9-B4D2-C1679F5E7F92}">
      <dgm:prSet/>
      <dgm:spPr/>
      <dgm:t>
        <a:bodyPr/>
        <a:lstStyle/>
        <a:p>
          <a:endParaRPr lang="en-US"/>
        </a:p>
      </dgm:t>
    </dgm:pt>
    <dgm:pt modelId="{01B60199-43D2-4592-8CC8-06DC61123A40}" type="sibTrans" cxnId="{CD0B6E5A-AE79-4DA9-B4D2-C1679F5E7F92}">
      <dgm:prSet/>
      <dgm:spPr>
        <a:solidFill>
          <a:srgbClr val="FFC000"/>
        </a:solidFill>
      </dgm:spPr>
      <dgm:t>
        <a:bodyPr/>
        <a:lstStyle/>
        <a:p>
          <a:endParaRPr lang="en-US"/>
        </a:p>
      </dgm:t>
    </dgm:pt>
    <dgm:pt modelId="{7915F6B5-5FBF-4EB7-A1D8-C3CB8A784A78}">
      <dgm:prSet phldrT="[Text]"/>
      <dgm:spPr>
        <a:solidFill>
          <a:srgbClr val="A92012"/>
        </a:solidFill>
      </dgm:spPr>
      <dgm:t>
        <a:bodyPr/>
        <a:lstStyle/>
        <a:p>
          <a:r>
            <a:rPr lang="en-US" dirty="0">
              <a:latin typeface="Georgia" panose="02040502050405020303" pitchFamily="18" charset="0"/>
            </a:rPr>
            <a:t>District Level</a:t>
          </a:r>
        </a:p>
      </dgm:t>
    </dgm:pt>
    <dgm:pt modelId="{24F7D767-80EA-47FE-B97B-BF539B49881C}" type="parTrans" cxnId="{3DCE5D2C-5759-4D48-AD5C-7188BBC44AF2}">
      <dgm:prSet/>
      <dgm:spPr/>
      <dgm:t>
        <a:bodyPr/>
        <a:lstStyle/>
        <a:p>
          <a:endParaRPr lang="en-US"/>
        </a:p>
      </dgm:t>
    </dgm:pt>
    <dgm:pt modelId="{26310B04-0164-497C-8486-0471D0D31110}" type="sibTrans" cxnId="{3DCE5D2C-5759-4D48-AD5C-7188BBC44AF2}">
      <dgm:prSet/>
      <dgm:spPr>
        <a:solidFill>
          <a:srgbClr val="FFC000"/>
        </a:solidFill>
      </dgm:spPr>
      <dgm:t>
        <a:bodyPr/>
        <a:lstStyle/>
        <a:p>
          <a:endParaRPr lang="en-US"/>
        </a:p>
      </dgm:t>
    </dgm:pt>
    <dgm:pt modelId="{69E723F6-F61D-4C45-AB95-E7D2E955ACC8}">
      <dgm:prSet phldrT="[Text]"/>
      <dgm:spPr>
        <a:solidFill>
          <a:srgbClr val="6C9390"/>
        </a:solidFill>
      </dgm:spPr>
      <dgm:t>
        <a:bodyPr/>
        <a:lstStyle/>
        <a:p>
          <a:r>
            <a:rPr lang="en-US" dirty="0">
              <a:latin typeface="Georgia" panose="02040502050405020303" pitchFamily="18" charset="0"/>
            </a:rPr>
            <a:t>Recruiter Level</a:t>
          </a:r>
        </a:p>
      </dgm:t>
    </dgm:pt>
    <dgm:pt modelId="{A6E3CCD2-5160-4DAB-A65A-275BB40A15A4}" type="parTrans" cxnId="{EF221A56-D0DB-4F45-B372-2A3A8302026B}">
      <dgm:prSet/>
      <dgm:spPr/>
      <dgm:t>
        <a:bodyPr/>
        <a:lstStyle/>
        <a:p>
          <a:endParaRPr lang="en-US"/>
        </a:p>
      </dgm:t>
    </dgm:pt>
    <dgm:pt modelId="{DA1B0A9A-6A62-4ACA-97DD-2B6719C42804}" type="sibTrans" cxnId="{EF221A56-D0DB-4F45-B372-2A3A8302026B}">
      <dgm:prSet/>
      <dgm:spPr/>
      <dgm:t>
        <a:bodyPr/>
        <a:lstStyle/>
        <a:p>
          <a:endParaRPr lang="en-US"/>
        </a:p>
      </dgm:t>
    </dgm:pt>
    <dgm:pt modelId="{AD1C4344-8FA4-4EAF-9FB8-84544AE0622B}" type="pres">
      <dgm:prSet presAssocID="{40FD7A8A-3758-4665-B18F-A16BD272FD5D}" presName="Name0" presStyleCnt="0">
        <dgm:presLayoutVars>
          <dgm:dir/>
          <dgm:resizeHandles val="exact"/>
        </dgm:presLayoutVars>
      </dgm:prSet>
      <dgm:spPr/>
    </dgm:pt>
    <dgm:pt modelId="{F11A0F06-E6EF-4982-A306-C3BBC6C10476}" type="pres">
      <dgm:prSet presAssocID="{99AF344B-019B-46F6-A2E5-939212B78AC0}" presName="node" presStyleLbl="node1" presStyleIdx="0" presStyleCnt="3">
        <dgm:presLayoutVars>
          <dgm:bulletEnabled val="1"/>
        </dgm:presLayoutVars>
      </dgm:prSet>
      <dgm:spPr/>
    </dgm:pt>
    <dgm:pt modelId="{B2AC0D81-72BE-497E-9280-18BAB9214F05}" type="pres">
      <dgm:prSet presAssocID="{01B60199-43D2-4592-8CC8-06DC61123A40}" presName="sibTrans" presStyleLbl="sibTrans2D1" presStyleIdx="0" presStyleCnt="2"/>
      <dgm:spPr/>
    </dgm:pt>
    <dgm:pt modelId="{92CEDC54-21FB-4DCF-9CB9-084E2C319C6C}" type="pres">
      <dgm:prSet presAssocID="{01B60199-43D2-4592-8CC8-06DC61123A40}" presName="connectorText" presStyleLbl="sibTrans2D1" presStyleIdx="0" presStyleCnt="2"/>
      <dgm:spPr/>
    </dgm:pt>
    <dgm:pt modelId="{54300ECF-515E-446B-9B43-8241BB10570F}" type="pres">
      <dgm:prSet presAssocID="{7915F6B5-5FBF-4EB7-A1D8-C3CB8A784A78}" presName="node" presStyleLbl="node1" presStyleIdx="1" presStyleCnt="3">
        <dgm:presLayoutVars>
          <dgm:bulletEnabled val="1"/>
        </dgm:presLayoutVars>
      </dgm:prSet>
      <dgm:spPr/>
    </dgm:pt>
    <dgm:pt modelId="{13B1F7C0-875A-4294-8A3D-E3BF2344FB59}" type="pres">
      <dgm:prSet presAssocID="{26310B04-0164-497C-8486-0471D0D31110}" presName="sibTrans" presStyleLbl="sibTrans2D1" presStyleIdx="1" presStyleCnt="2"/>
      <dgm:spPr/>
    </dgm:pt>
    <dgm:pt modelId="{0209C96B-B91B-45CF-A87A-B516F0C2F46A}" type="pres">
      <dgm:prSet presAssocID="{26310B04-0164-497C-8486-0471D0D31110}" presName="connectorText" presStyleLbl="sibTrans2D1" presStyleIdx="1" presStyleCnt="2"/>
      <dgm:spPr/>
    </dgm:pt>
    <dgm:pt modelId="{01BF7827-8F60-47A6-9ABB-EBEFF4D8622F}" type="pres">
      <dgm:prSet presAssocID="{69E723F6-F61D-4C45-AB95-E7D2E955ACC8}" presName="node" presStyleLbl="node1" presStyleIdx="2" presStyleCnt="3">
        <dgm:presLayoutVars>
          <dgm:bulletEnabled val="1"/>
        </dgm:presLayoutVars>
      </dgm:prSet>
      <dgm:spPr/>
    </dgm:pt>
  </dgm:ptLst>
  <dgm:cxnLst>
    <dgm:cxn modelId="{D664261B-1032-4662-B706-5A6E5AD3E082}" type="presOf" srcId="{99AF344B-019B-46F6-A2E5-939212B78AC0}" destId="{F11A0F06-E6EF-4982-A306-C3BBC6C10476}" srcOrd="0" destOrd="0" presId="urn:microsoft.com/office/officeart/2005/8/layout/process1"/>
    <dgm:cxn modelId="{AC94B81B-AC0D-4A7C-BCF0-4A27CE8CEC47}" type="presOf" srcId="{26310B04-0164-497C-8486-0471D0D31110}" destId="{0209C96B-B91B-45CF-A87A-B516F0C2F46A}" srcOrd="1" destOrd="0" presId="urn:microsoft.com/office/officeart/2005/8/layout/process1"/>
    <dgm:cxn modelId="{3DCE5D2C-5759-4D48-AD5C-7188BBC44AF2}" srcId="{40FD7A8A-3758-4665-B18F-A16BD272FD5D}" destId="{7915F6B5-5FBF-4EB7-A1D8-C3CB8A784A78}" srcOrd="1" destOrd="0" parTransId="{24F7D767-80EA-47FE-B97B-BF539B49881C}" sibTransId="{26310B04-0164-497C-8486-0471D0D31110}"/>
    <dgm:cxn modelId="{AED09962-A8C2-411D-964B-A2A3505C0DFA}" type="presOf" srcId="{7915F6B5-5FBF-4EB7-A1D8-C3CB8A784A78}" destId="{54300ECF-515E-446B-9B43-8241BB10570F}" srcOrd="0" destOrd="0" presId="urn:microsoft.com/office/officeart/2005/8/layout/process1"/>
    <dgm:cxn modelId="{EF221A56-D0DB-4F45-B372-2A3A8302026B}" srcId="{40FD7A8A-3758-4665-B18F-A16BD272FD5D}" destId="{69E723F6-F61D-4C45-AB95-E7D2E955ACC8}" srcOrd="2" destOrd="0" parTransId="{A6E3CCD2-5160-4DAB-A65A-275BB40A15A4}" sibTransId="{DA1B0A9A-6A62-4ACA-97DD-2B6719C42804}"/>
    <dgm:cxn modelId="{D83F027A-39DE-428C-83E0-5EF70F598E10}" type="presOf" srcId="{69E723F6-F61D-4C45-AB95-E7D2E955ACC8}" destId="{01BF7827-8F60-47A6-9ABB-EBEFF4D8622F}" srcOrd="0" destOrd="0" presId="urn:microsoft.com/office/officeart/2005/8/layout/process1"/>
    <dgm:cxn modelId="{CD0B6E5A-AE79-4DA9-B4D2-C1679F5E7F92}" srcId="{40FD7A8A-3758-4665-B18F-A16BD272FD5D}" destId="{99AF344B-019B-46F6-A2E5-939212B78AC0}" srcOrd="0" destOrd="0" parTransId="{E40A3396-380F-437F-AB7E-E375A1673475}" sibTransId="{01B60199-43D2-4592-8CC8-06DC61123A40}"/>
    <dgm:cxn modelId="{F3EB6C94-F44C-4C0D-BB0A-F9CF4A10D604}" type="presOf" srcId="{01B60199-43D2-4592-8CC8-06DC61123A40}" destId="{92CEDC54-21FB-4DCF-9CB9-084E2C319C6C}" srcOrd="1" destOrd="0" presId="urn:microsoft.com/office/officeart/2005/8/layout/process1"/>
    <dgm:cxn modelId="{06D7EBAD-01B6-4D98-BB18-501187BD5CC5}" type="presOf" srcId="{01B60199-43D2-4592-8CC8-06DC61123A40}" destId="{B2AC0D81-72BE-497E-9280-18BAB9214F05}" srcOrd="0" destOrd="0" presId="urn:microsoft.com/office/officeart/2005/8/layout/process1"/>
    <dgm:cxn modelId="{8F18C5E5-D8E6-4F08-81B9-A13DE70E2790}" type="presOf" srcId="{40FD7A8A-3758-4665-B18F-A16BD272FD5D}" destId="{AD1C4344-8FA4-4EAF-9FB8-84544AE0622B}" srcOrd="0" destOrd="0" presId="urn:microsoft.com/office/officeart/2005/8/layout/process1"/>
    <dgm:cxn modelId="{D508FAEB-4088-4C3A-ADDD-3AD450CC80B2}" type="presOf" srcId="{26310B04-0164-497C-8486-0471D0D31110}" destId="{13B1F7C0-875A-4294-8A3D-E3BF2344FB59}" srcOrd="0" destOrd="0" presId="urn:microsoft.com/office/officeart/2005/8/layout/process1"/>
    <dgm:cxn modelId="{749977AC-F129-40C3-A34E-4F833B58C714}" type="presParOf" srcId="{AD1C4344-8FA4-4EAF-9FB8-84544AE0622B}" destId="{F11A0F06-E6EF-4982-A306-C3BBC6C10476}" srcOrd="0" destOrd="0" presId="urn:microsoft.com/office/officeart/2005/8/layout/process1"/>
    <dgm:cxn modelId="{0269EFC1-12B5-4044-825B-59D688F703D1}" type="presParOf" srcId="{AD1C4344-8FA4-4EAF-9FB8-84544AE0622B}" destId="{B2AC0D81-72BE-497E-9280-18BAB9214F05}" srcOrd="1" destOrd="0" presId="urn:microsoft.com/office/officeart/2005/8/layout/process1"/>
    <dgm:cxn modelId="{C8A4765C-E72C-42E0-AC1B-1EF26BC86FB2}" type="presParOf" srcId="{B2AC0D81-72BE-497E-9280-18BAB9214F05}" destId="{92CEDC54-21FB-4DCF-9CB9-084E2C319C6C}" srcOrd="0" destOrd="0" presId="urn:microsoft.com/office/officeart/2005/8/layout/process1"/>
    <dgm:cxn modelId="{3265DF1E-7A3A-4525-8270-3E71F71756C9}" type="presParOf" srcId="{AD1C4344-8FA4-4EAF-9FB8-84544AE0622B}" destId="{54300ECF-515E-446B-9B43-8241BB10570F}" srcOrd="2" destOrd="0" presId="urn:microsoft.com/office/officeart/2005/8/layout/process1"/>
    <dgm:cxn modelId="{DAB08AC4-508C-4BBB-91BD-FFA30DFD9767}" type="presParOf" srcId="{AD1C4344-8FA4-4EAF-9FB8-84544AE0622B}" destId="{13B1F7C0-875A-4294-8A3D-E3BF2344FB59}" srcOrd="3" destOrd="0" presId="urn:microsoft.com/office/officeart/2005/8/layout/process1"/>
    <dgm:cxn modelId="{8B263666-D087-4A44-A028-1A11BDEFA5D3}" type="presParOf" srcId="{13B1F7C0-875A-4294-8A3D-E3BF2344FB59}" destId="{0209C96B-B91B-45CF-A87A-B516F0C2F46A}" srcOrd="0" destOrd="0" presId="urn:microsoft.com/office/officeart/2005/8/layout/process1"/>
    <dgm:cxn modelId="{F97D3B9B-A6C3-4D0B-813B-90144680043B}" type="presParOf" srcId="{AD1C4344-8FA4-4EAF-9FB8-84544AE0622B}" destId="{01BF7827-8F60-47A6-9ABB-EBEFF4D8622F}"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F887F-F693-4FD5-A977-202B7A3FB242}">
      <dsp:nvSpPr>
        <dsp:cNvPr id="0" name=""/>
        <dsp:cNvSpPr/>
      </dsp:nvSpPr>
      <dsp:spPr>
        <a:xfrm>
          <a:off x="804" y="297057"/>
          <a:ext cx="3136436" cy="1881861"/>
        </a:xfrm>
        <a:prstGeom prst="rect">
          <a:avLst/>
        </a:prstGeom>
        <a:solidFill>
          <a:srgbClr val="E73626"/>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Georgia" panose="02040502050405020303" pitchFamily="18" charset="0"/>
            </a:rPr>
            <a:t>Community Recruitment</a:t>
          </a:r>
        </a:p>
      </dsp:txBody>
      <dsp:txXfrm>
        <a:off x="804" y="297057"/>
        <a:ext cx="3136436" cy="1881861"/>
      </dsp:txXfrm>
    </dsp:sp>
    <dsp:sp modelId="{C0E555E5-41D2-4E4E-9175-95815D5F27D6}">
      <dsp:nvSpPr>
        <dsp:cNvPr id="0" name=""/>
        <dsp:cNvSpPr/>
      </dsp:nvSpPr>
      <dsp:spPr>
        <a:xfrm>
          <a:off x="3450884" y="297057"/>
          <a:ext cx="3136436" cy="1881861"/>
        </a:xfrm>
        <a:prstGeom prst="rect">
          <a:avLst/>
        </a:prstGeom>
        <a:solidFill>
          <a:srgbClr val="E9E9DF"/>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Georgia" panose="02040502050405020303" pitchFamily="18" charset="0"/>
            </a:rPr>
            <a:t>Housing</a:t>
          </a:r>
        </a:p>
      </dsp:txBody>
      <dsp:txXfrm>
        <a:off x="3450884" y="297057"/>
        <a:ext cx="3136436" cy="1881861"/>
      </dsp:txXfrm>
    </dsp:sp>
    <dsp:sp modelId="{8D3051C5-2A99-4D81-BD07-1539D005D511}">
      <dsp:nvSpPr>
        <dsp:cNvPr id="0" name=""/>
        <dsp:cNvSpPr/>
      </dsp:nvSpPr>
      <dsp:spPr>
        <a:xfrm>
          <a:off x="804" y="2492563"/>
          <a:ext cx="3136436" cy="1881861"/>
        </a:xfrm>
        <a:prstGeom prst="rect">
          <a:avLst/>
        </a:prstGeom>
        <a:solidFill>
          <a:srgbClr val="0D0D0D"/>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latin typeface="Georgia" panose="02040502050405020303" pitchFamily="18" charset="0"/>
            </a:rPr>
            <a:t>Farms, Fishing, Agribusiness</a:t>
          </a:r>
        </a:p>
      </dsp:txBody>
      <dsp:txXfrm>
        <a:off x="804" y="2492563"/>
        <a:ext cx="3136436" cy="1881861"/>
      </dsp:txXfrm>
    </dsp:sp>
    <dsp:sp modelId="{E4B98B6F-89BD-4EE4-8E5E-ECB5A1FACF2F}">
      <dsp:nvSpPr>
        <dsp:cNvPr id="0" name=""/>
        <dsp:cNvSpPr/>
      </dsp:nvSpPr>
      <dsp:spPr>
        <a:xfrm>
          <a:off x="3450884" y="2492563"/>
          <a:ext cx="3136436" cy="1881861"/>
        </a:xfrm>
        <a:prstGeom prst="rect">
          <a:avLst/>
        </a:prstGeom>
        <a:solidFill>
          <a:srgbClr val="6C939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latin typeface="Georgia" panose="02040502050405020303" pitchFamily="18" charset="0"/>
            </a:rPr>
            <a:t>Schools</a:t>
          </a:r>
        </a:p>
      </dsp:txBody>
      <dsp:txXfrm>
        <a:off x="3450884" y="2492563"/>
        <a:ext cx="3136436" cy="1881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A0F06-E6EF-4982-A306-C3BBC6C10476}">
      <dsp:nvSpPr>
        <dsp:cNvPr id="0" name=""/>
        <dsp:cNvSpPr/>
      </dsp:nvSpPr>
      <dsp:spPr>
        <a:xfrm>
          <a:off x="8656" y="804975"/>
          <a:ext cx="2587246" cy="1552348"/>
        </a:xfrm>
        <a:prstGeom prst="roundRect">
          <a:avLst>
            <a:gd name="adj" fmla="val 10000"/>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Georgia" panose="02040502050405020303" pitchFamily="18" charset="0"/>
            </a:rPr>
            <a:t>State Level</a:t>
          </a:r>
        </a:p>
      </dsp:txBody>
      <dsp:txXfrm>
        <a:off x="54123" y="850442"/>
        <a:ext cx="2496312" cy="1461414"/>
      </dsp:txXfrm>
    </dsp:sp>
    <dsp:sp modelId="{B2AC0D81-72BE-497E-9280-18BAB9214F05}">
      <dsp:nvSpPr>
        <dsp:cNvPr id="0" name=""/>
        <dsp:cNvSpPr/>
      </dsp:nvSpPr>
      <dsp:spPr>
        <a:xfrm>
          <a:off x="2854627" y="1260331"/>
          <a:ext cx="548496" cy="641637"/>
        </a:xfrm>
        <a:prstGeom prst="rightArrow">
          <a:avLst>
            <a:gd name="adj1" fmla="val 60000"/>
            <a:gd name="adj2" fmla="val 50000"/>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2854627" y="1388658"/>
        <a:ext cx="383947" cy="384983"/>
      </dsp:txXfrm>
    </dsp:sp>
    <dsp:sp modelId="{54300ECF-515E-446B-9B43-8241BB10570F}">
      <dsp:nvSpPr>
        <dsp:cNvPr id="0" name=""/>
        <dsp:cNvSpPr/>
      </dsp:nvSpPr>
      <dsp:spPr>
        <a:xfrm>
          <a:off x="3630801" y="804975"/>
          <a:ext cx="2587246" cy="1552348"/>
        </a:xfrm>
        <a:prstGeom prst="roundRect">
          <a:avLst>
            <a:gd name="adj" fmla="val 10000"/>
          </a:avLst>
        </a:prstGeom>
        <a:solidFill>
          <a:srgbClr val="A9201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Georgia" panose="02040502050405020303" pitchFamily="18" charset="0"/>
            </a:rPr>
            <a:t>District Level</a:t>
          </a:r>
        </a:p>
      </dsp:txBody>
      <dsp:txXfrm>
        <a:off x="3676268" y="850442"/>
        <a:ext cx="2496312" cy="1461414"/>
      </dsp:txXfrm>
    </dsp:sp>
    <dsp:sp modelId="{13B1F7C0-875A-4294-8A3D-E3BF2344FB59}">
      <dsp:nvSpPr>
        <dsp:cNvPr id="0" name=""/>
        <dsp:cNvSpPr/>
      </dsp:nvSpPr>
      <dsp:spPr>
        <a:xfrm>
          <a:off x="6476773" y="1260331"/>
          <a:ext cx="548496" cy="641637"/>
        </a:xfrm>
        <a:prstGeom prst="rightArrow">
          <a:avLst>
            <a:gd name="adj1" fmla="val 60000"/>
            <a:gd name="adj2" fmla="val 50000"/>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476773" y="1388658"/>
        <a:ext cx="383947" cy="384983"/>
      </dsp:txXfrm>
    </dsp:sp>
    <dsp:sp modelId="{01BF7827-8F60-47A6-9ABB-EBEFF4D8622F}">
      <dsp:nvSpPr>
        <dsp:cNvPr id="0" name=""/>
        <dsp:cNvSpPr/>
      </dsp:nvSpPr>
      <dsp:spPr>
        <a:xfrm>
          <a:off x="7252947" y="804975"/>
          <a:ext cx="2587246" cy="1552348"/>
        </a:xfrm>
        <a:prstGeom prst="roundRect">
          <a:avLst>
            <a:gd name="adj" fmla="val 10000"/>
          </a:avLst>
        </a:prstGeom>
        <a:solidFill>
          <a:srgbClr val="6C939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Georgia" panose="02040502050405020303" pitchFamily="18" charset="0"/>
            </a:rPr>
            <a:t>Recruiter Level</a:t>
          </a:r>
        </a:p>
      </dsp:txBody>
      <dsp:txXfrm>
        <a:off x="7298414" y="850442"/>
        <a:ext cx="2496312" cy="146141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2" name="Google Shape;11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4619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4130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578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0972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7041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6" name="Google Shape;16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5431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187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312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4481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 name="Google Shape;13;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 name="Google Shape;31;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8" name="Google Shape;38;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 name="Google Shape;4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a:spLocks noGrp="1"/>
          </p:cNvSpPr>
          <p:nvPr>
            <p:ph type="pic" idx="2"/>
          </p:nvPr>
        </p:nvSpPr>
        <p:spPr>
          <a:xfrm>
            <a:off x="5183188" y="987425"/>
            <a:ext cx="6172200" cy="4873625"/>
          </a:xfrm>
          <a:prstGeom prst="rect">
            <a:avLst/>
          </a:prstGeom>
          <a:noFill/>
          <a:ln>
            <a:noFill/>
          </a:ln>
        </p:spPr>
      </p:sp>
      <p:sp>
        <p:nvSpPr>
          <p:cNvPr id="64" name="Google Shape;64;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6" name="Picture 5">
            <a:extLst>
              <a:ext uri="{FF2B5EF4-FFF2-40B4-BE49-F238E27FC236}">
                <a16:creationId xmlns:a16="http://schemas.microsoft.com/office/drawing/2014/main" id="{779AF0F2-A6F1-E1B3-19C0-A7E93E6F2247}"/>
              </a:ext>
            </a:extLst>
          </p:cNvPr>
          <p:cNvPicPr>
            <a:picLocks noChangeAspect="1"/>
          </p:cNvPicPr>
          <p:nvPr/>
        </p:nvPicPr>
        <p:blipFill>
          <a:blip r:embed="rId3"/>
          <a:stretch>
            <a:fillRect/>
          </a:stretch>
        </p:blipFill>
        <p:spPr>
          <a:xfrm>
            <a:off x="0" y="0"/>
            <a:ext cx="12191999" cy="6858000"/>
          </a:xfrm>
          <a:prstGeom prst="rect">
            <a:avLst/>
          </a:prstGeom>
        </p:spPr>
      </p:pic>
      <p:sp>
        <p:nvSpPr>
          <p:cNvPr id="84" name="Google Shape;84;p1"/>
          <p:cNvSpPr txBox="1">
            <a:spLocks noGrp="1"/>
          </p:cNvSpPr>
          <p:nvPr>
            <p:ph type="ctrTitle"/>
          </p:nvPr>
        </p:nvSpPr>
        <p:spPr>
          <a:xfrm>
            <a:off x="3781425" y="1679109"/>
            <a:ext cx="7372349" cy="158273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sz="7200" dirty="0">
                <a:solidFill>
                  <a:schemeClr val="accent4">
                    <a:lumMod val="20000"/>
                    <a:lumOff val="80000"/>
                  </a:schemeClr>
                </a:solidFill>
              </a:rPr>
              <a:t>Working With Schools</a:t>
            </a:r>
            <a:endParaRPr sz="7200" dirty="0">
              <a:solidFill>
                <a:schemeClr val="accent4">
                  <a:lumMod val="20000"/>
                  <a:lumOff val="80000"/>
                </a:schemeClr>
              </a:solidFill>
            </a:endParaRPr>
          </a:p>
        </p:txBody>
      </p:sp>
      <p:pic>
        <p:nvPicPr>
          <p:cNvPr id="4" name="Picture 3" descr="Logo, company name&#10;&#10;Description automatically generated">
            <a:extLst>
              <a:ext uri="{FF2B5EF4-FFF2-40B4-BE49-F238E27FC236}">
                <a16:creationId xmlns:a16="http://schemas.microsoft.com/office/drawing/2014/main" id="{1D562058-61F7-177F-A34C-68C08B033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733" y="3526958"/>
            <a:ext cx="2495397" cy="12545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p5"/>
          <p:cNvSpPr txBox="1">
            <a:spLocks noGrp="1"/>
          </p:cNvSpPr>
          <p:nvPr>
            <p:ph type="title"/>
          </p:nvPr>
        </p:nvSpPr>
        <p:spPr>
          <a:xfrm>
            <a:off x="640080" y="325369"/>
            <a:ext cx="4368602" cy="1956841"/>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5400"/>
              <a:t>Developing the Survey</a:t>
            </a:r>
          </a:p>
        </p:txBody>
      </p:sp>
      <p:sp>
        <p:nvSpPr>
          <p:cNvPr id="1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Google Shape;109;p5"/>
          <p:cNvSpPr txBox="1">
            <a:spLocks noGrp="1"/>
          </p:cNvSpPr>
          <p:nvPr>
            <p:ph type="body" idx="1"/>
          </p:nvPr>
        </p:nvSpPr>
        <p:spPr>
          <a:xfrm>
            <a:off x="640080" y="2872899"/>
            <a:ext cx="4243589" cy="3320668"/>
          </a:xfrm>
          <a:prstGeom prst="rect">
            <a:avLst/>
          </a:prstGeom>
        </p:spPr>
        <p:txBody>
          <a:bodyPr spcFirstLastPara="1" lIns="91425" tIns="45700" rIns="91425" bIns="45700" anchorCtr="0">
            <a:normAutofit/>
          </a:bodyPr>
          <a:lstStyle/>
          <a:p>
            <a:pPr marL="228600" lvl="0" indent="-228600" rtl="0">
              <a:spcBef>
                <a:spcPts val="1000"/>
              </a:spcBef>
              <a:spcAft>
                <a:spcPts val="0"/>
              </a:spcAft>
              <a:buClr>
                <a:schemeClr val="dk1"/>
              </a:buClr>
              <a:buSzPts val="2800"/>
              <a:buChar char="•"/>
            </a:pPr>
            <a:r>
              <a:rPr lang="en-US" sz="2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State staff should work to ensure that this survey is not cumbersome in its nature in that all students are filling it out when that is not necessary. </a:t>
            </a:r>
            <a:endParaRPr lang="en-US" sz="2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228600" lvl="0" indent="-228600" rtl="0">
              <a:spcBef>
                <a:spcPts val="1000"/>
              </a:spcBef>
              <a:spcAft>
                <a:spcPts val="0"/>
              </a:spcAft>
              <a:buClr>
                <a:schemeClr val="dk1"/>
              </a:buClr>
              <a:buSzPts val="2800"/>
              <a:buChar char="•"/>
            </a:pPr>
            <a:r>
              <a:rPr lang="en-US" sz="2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A full process should be developed to determine the best way to ensure that all newly enrolled students to a district are able to take the survey. </a:t>
            </a:r>
            <a:endParaRPr lang="en-US" sz="2000"/>
          </a:p>
        </p:txBody>
      </p:sp>
      <p:pic>
        <p:nvPicPr>
          <p:cNvPr id="3" name="Picture 2">
            <a:extLst>
              <a:ext uri="{FF2B5EF4-FFF2-40B4-BE49-F238E27FC236}">
                <a16:creationId xmlns:a16="http://schemas.microsoft.com/office/drawing/2014/main" id="{78F6BF6A-CCF6-8BD8-0F9C-E1877F3FE57C}"/>
              </a:ext>
            </a:extLst>
          </p:cNvPr>
          <p:cNvPicPr>
            <a:picLocks noChangeAspect="1"/>
          </p:cNvPicPr>
          <p:nvPr/>
        </p:nvPicPr>
        <p:blipFill rotWithShape="1">
          <a:blip r:embed="rId3"/>
          <a:srcRect l="1173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descr="Logo, company name&#10;&#10;Description automatically generated">
            <a:extLst>
              <a:ext uri="{FF2B5EF4-FFF2-40B4-BE49-F238E27FC236}">
                <a16:creationId xmlns:a16="http://schemas.microsoft.com/office/drawing/2014/main" id="{0A14AA17-44E6-27B8-EB92-209F84AD9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2675449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Google Shape;114;p6"/>
          <p:cNvSpPr txBox="1">
            <a:spLocks noGrp="1"/>
          </p:cNvSpPr>
          <p:nvPr>
            <p:ph type="title"/>
          </p:nvPr>
        </p:nvSpPr>
        <p:spPr>
          <a:xfrm>
            <a:off x="640080" y="325369"/>
            <a:ext cx="4368602" cy="1956841"/>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4200" dirty="0"/>
              <a:t>From the state level- </a:t>
            </a:r>
            <a:br>
              <a:rPr lang="en-US" sz="4200" dirty="0"/>
            </a:br>
            <a:r>
              <a:rPr lang="en-US" sz="4200" dirty="0"/>
              <a:t>Best Practices</a:t>
            </a:r>
          </a:p>
        </p:txBody>
      </p:sp>
      <p:sp>
        <p:nvSpPr>
          <p:cNvPr id="1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Google Shape;115;p6"/>
          <p:cNvSpPr txBox="1">
            <a:spLocks noGrp="1"/>
          </p:cNvSpPr>
          <p:nvPr>
            <p:ph type="body" idx="1"/>
          </p:nvPr>
        </p:nvSpPr>
        <p:spPr>
          <a:xfrm>
            <a:off x="640080" y="2872899"/>
            <a:ext cx="4243589" cy="3320668"/>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sz="2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It can be helpful to have an assigned Migrant Liaison (like a McKinney Vento Liaison) at each district. </a:t>
            </a:r>
            <a:endParaRPr lang="en-US" sz="2200" dirty="0"/>
          </a:p>
          <a:p>
            <a:pPr marL="228600" lvl="0" indent="-228600" rtl="0">
              <a:spcBef>
                <a:spcPts val="1000"/>
              </a:spcBef>
              <a:spcAft>
                <a:spcPts val="0"/>
              </a:spcAft>
              <a:buClr>
                <a:schemeClr val="dk1"/>
              </a:buClr>
              <a:buSzPts val="2800"/>
              <a:buChar char="•"/>
            </a:pPr>
            <a:r>
              <a:rPr lang="en-US" sz="2200" dirty="0"/>
              <a:t>This person would be assigned even if the district is not receiving MEP funding. </a:t>
            </a:r>
          </a:p>
          <a:p>
            <a:pPr marL="228600" lvl="0" indent="-228600" rtl="0">
              <a:spcBef>
                <a:spcPts val="1000"/>
              </a:spcBef>
              <a:spcAft>
                <a:spcPts val="0"/>
              </a:spcAft>
              <a:buClr>
                <a:schemeClr val="dk1"/>
              </a:buClr>
              <a:buSzPts val="2800"/>
              <a:buChar char="•"/>
            </a:pPr>
            <a:endParaRPr lang="en-US" sz="2200" dirty="0"/>
          </a:p>
          <a:p>
            <a:pPr marL="0" lvl="0" indent="0" rtl="0">
              <a:spcBef>
                <a:spcPts val="1000"/>
              </a:spcBef>
              <a:spcAft>
                <a:spcPts val="0"/>
              </a:spcAft>
              <a:buClr>
                <a:schemeClr val="dk1"/>
              </a:buClr>
              <a:buSzPts val="2800"/>
              <a:buNone/>
            </a:pPr>
            <a:endParaRPr lang="en-US" sz="2200" dirty="0"/>
          </a:p>
        </p:txBody>
      </p:sp>
      <p:pic>
        <p:nvPicPr>
          <p:cNvPr id="3" name="Picture 2">
            <a:extLst>
              <a:ext uri="{FF2B5EF4-FFF2-40B4-BE49-F238E27FC236}">
                <a16:creationId xmlns:a16="http://schemas.microsoft.com/office/drawing/2014/main" id="{AAE81283-5F11-A92F-CEF8-4A5243791CD6}"/>
              </a:ext>
            </a:extLst>
          </p:cNvPr>
          <p:cNvPicPr>
            <a:picLocks noChangeAspect="1"/>
          </p:cNvPicPr>
          <p:nvPr/>
        </p:nvPicPr>
        <p:blipFill rotWithShape="1">
          <a:blip r:embed="rId3"/>
          <a:srcRect r="1" b="1924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descr="Logo, company name&#10;&#10;Description automatically generated">
            <a:extLst>
              <a:ext uri="{FF2B5EF4-FFF2-40B4-BE49-F238E27FC236}">
                <a16:creationId xmlns:a16="http://schemas.microsoft.com/office/drawing/2014/main" id="{C399B5F5-C134-279F-097B-A770878C4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66AC350-4906-A326-B59A-9AC836DA9630}"/>
              </a:ext>
            </a:extLst>
          </p:cNvPr>
          <p:cNvPicPr>
            <a:picLocks noChangeAspect="1"/>
          </p:cNvPicPr>
          <p:nvPr/>
        </p:nvPicPr>
        <p:blipFill rotWithShape="1">
          <a:blip r:embed="rId3"/>
          <a:srcRect b="1496"/>
          <a:stretch/>
        </p:blipFill>
        <p:spPr>
          <a:xfrm>
            <a:off x="2522356" y="10"/>
            <a:ext cx="9669642" cy="6857990"/>
          </a:xfrm>
          <a:prstGeom prst="rect">
            <a:avLst/>
          </a:prstGeom>
        </p:spPr>
      </p:pic>
      <p:sp>
        <p:nvSpPr>
          <p:cNvPr id="122" name="Rectangle 1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Google Shape;114;p6"/>
          <p:cNvSpPr txBox="1">
            <a:spLocks noGrp="1"/>
          </p:cNvSpPr>
          <p:nvPr>
            <p:ph type="title"/>
          </p:nvPr>
        </p:nvSpPr>
        <p:spPr>
          <a:xfrm>
            <a:off x="838200" y="365125"/>
            <a:ext cx="3822189" cy="1899912"/>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sz="4000"/>
              <a:t>From the state level- Best Practices</a:t>
            </a:r>
          </a:p>
        </p:txBody>
      </p:sp>
      <p:sp>
        <p:nvSpPr>
          <p:cNvPr id="115" name="Google Shape;115;p6"/>
          <p:cNvSpPr txBox="1">
            <a:spLocks noGrp="1"/>
          </p:cNvSpPr>
          <p:nvPr>
            <p:ph type="body" idx="1"/>
          </p:nvPr>
        </p:nvSpPr>
        <p:spPr>
          <a:xfrm>
            <a:off x="838200" y="2434201"/>
            <a:ext cx="3822189" cy="3742762"/>
          </a:xfrm>
          <a:prstGeom prst="rect">
            <a:avLst/>
          </a:prstGeom>
        </p:spPr>
        <p:txBody>
          <a:bodyPr spcFirstLastPara="1" lIns="91425" tIns="45700" rIns="91425" bIns="45700" anchorCtr="0">
            <a:normAutofit/>
          </a:bodyPr>
          <a:lstStyle/>
          <a:p>
            <a:pPr marL="228600" lvl="0" indent="-228600" rtl="0">
              <a:spcBef>
                <a:spcPts val="1000"/>
              </a:spcBef>
              <a:spcAft>
                <a:spcPts val="0"/>
              </a:spcAft>
              <a:buClr>
                <a:schemeClr val="dk1"/>
              </a:buClr>
              <a:buSzPts val="2800"/>
              <a:buChar char="•"/>
            </a:pPr>
            <a:r>
              <a:rPr lang="en-US" sz="2000"/>
              <a:t>These personnel should be trained on the MEP and on eligibility requirements. In addition, they should be trained on what to do when a MEP child is identified. </a:t>
            </a:r>
          </a:p>
          <a:p>
            <a:pPr marL="228600" lvl="0" indent="-228600" rtl="0">
              <a:spcBef>
                <a:spcPts val="1000"/>
              </a:spcBef>
              <a:spcAft>
                <a:spcPts val="0"/>
              </a:spcAft>
              <a:buClr>
                <a:schemeClr val="dk1"/>
              </a:buClr>
              <a:buSzPts val="2800"/>
              <a:buChar char="•"/>
            </a:pPr>
            <a:r>
              <a:rPr lang="en-US" sz="2000"/>
              <a:t>Make sure the districts know what is available to MEP children even if there is no funding in the district through MEP such as free lunch. </a:t>
            </a:r>
          </a:p>
          <a:p>
            <a:pPr marL="0" lvl="0" indent="0" rtl="0">
              <a:spcBef>
                <a:spcPts val="1000"/>
              </a:spcBef>
              <a:spcAft>
                <a:spcPts val="0"/>
              </a:spcAft>
              <a:buClr>
                <a:schemeClr val="dk1"/>
              </a:buClr>
              <a:buSzPts val="2800"/>
              <a:buNone/>
            </a:pPr>
            <a:endParaRPr lang="en-US" sz="2000"/>
          </a:p>
        </p:txBody>
      </p:sp>
      <p:pic>
        <p:nvPicPr>
          <p:cNvPr id="4" name="Picture 3" descr="Logo, company name&#10;&#10;Description automatically generated">
            <a:extLst>
              <a:ext uri="{FF2B5EF4-FFF2-40B4-BE49-F238E27FC236}">
                <a16:creationId xmlns:a16="http://schemas.microsoft.com/office/drawing/2014/main" id="{6F18E6F7-3D7D-012C-025C-6404E66D4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278401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3" name="Picture 2">
            <a:extLst>
              <a:ext uri="{FF2B5EF4-FFF2-40B4-BE49-F238E27FC236}">
                <a16:creationId xmlns:a16="http://schemas.microsoft.com/office/drawing/2014/main" id="{CCD252C6-192F-5E95-05C6-C1EBA390101D}"/>
              </a:ext>
            </a:extLst>
          </p:cNvPr>
          <p:cNvPicPr>
            <a:picLocks noChangeAspect="1"/>
          </p:cNvPicPr>
          <p:nvPr/>
        </p:nvPicPr>
        <p:blipFill>
          <a:blip r:embed="rId3"/>
          <a:stretch>
            <a:fillRect/>
          </a:stretch>
        </p:blipFill>
        <p:spPr>
          <a:xfrm>
            <a:off x="0" y="2795820"/>
            <a:ext cx="12192000" cy="3943350"/>
          </a:xfrm>
          <a:prstGeom prst="rect">
            <a:avLst/>
          </a:prstGeom>
        </p:spPr>
      </p:pic>
      <p:sp>
        <p:nvSpPr>
          <p:cNvPr id="120" name="Google Shape;12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400"/>
              <a:buFont typeface="Calibri"/>
              <a:buNone/>
            </a:pPr>
            <a:r>
              <a:rPr lang="en-US" dirty="0"/>
              <a:t>From the state level down</a:t>
            </a:r>
            <a:endParaRPr dirty="0"/>
          </a:p>
        </p:txBody>
      </p:sp>
      <p:sp>
        <p:nvSpPr>
          <p:cNvPr id="121" name="Google Shape;121;p7"/>
          <p:cNvSpPr txBox="1">
            <a:spLocks noGrp="1"/>
          </p:cNvSpPr>
          <p:nvPr>
            <p:ph type="body" idx="1"/>
          </p:nvPr>
        </p:nvSpPr>
        <p:spPr>
          <a:xfrm>
            <a:off x="838200" y="1825625"/>
            <a:ext cx="1076325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It can be helpful to have a yearly training for all districts in coordination with another state training to ensure that all districts are aware of the program and any responsibilities they may have even if they do not get funding. </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4" name="Picture 3" descr="Logo, company name&#10;&#10;Description automatically generated">
            <a:extLst>
              <a:ext uri="{FF2B5EF4-FFF2-40B4-BE49-F238E27FC236}">
                <a16:creationId xmlns:a16="http://schemas.microsoft.com/office/drawing/2014/main" id="{694BFD2A-7E14-E116-37D2-8DB0A6734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5" name="Picture 4">
            <a:extLst>
              <a:ext uri="{FF2B5EF4-FFF2-40B4-BE49-F238E27FC236}">
                <a16:creationId xmlns:a16="http://schemas.microsoft.com/office/drawing/2014/main" id="{64D24D10-651E-4B33-22FE-4175DB8D79DA}"/>
              </a:ext>
            </a:extLst>
          </p:cNvPr>
          <p:cNvPicPr>
            <a:picLocks noChangeAspect="1"/>
          </p:cNvPicPr>
          <p:nvPr/>
        </p:nvPicPr>
        <p:blipFill>
          <a:blip r:embed="rId3"/>
          <a:stretch>
            <a:fillRect/>
          </a:stretch>
        </p:blipFill>
        <p:spPr>
          <a:xfrm>
            <a:off x="0" y="2795820"/>
            <a:ext cx="12192000" cy="3943350"/>
          </a:xfrm>
          <a:prstGeom prst="rect">
            <a:avLst/>
          </a:prstGeom>
        </p:spPr>
      </p:pic>
      <p:sp>
        <p:nvSpPr>
          <p:cNvPr id="120" name="Google Shape;12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400"/>
              <a:buFont typeface="Calibri"/>
              <a:buNone/>
            </a:pPr>
            <a:r>
              <a:rPr lang="en-US" dirty="0"/>
              <a:t>From the state level down</a:t>
            </a:r>
            <a:endParaRPr dirty="0"/>
          </a:p>
        </p:txBody>
      </p:sp>
      <p:sp>
        <p:nvSpPr>
          <p:cNvPr id="121" name="Google Shape;121;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en-US" dirty="0"/>
              <a:t>All Migrant Liaisons can be invited to attend the meeting.  </a:t>
            </a:r>
            <a:endParaRPr dirty="0"/>
          </a:p>
          <a:p>
            <a:pPr marL="228600" lvl="0" indent="-228600" algn="l" rtl="0">
              <a:lnSpc>
                <a:spcPct val="90000"/>
              </a:lnSpc>
              <a:spcBef>
                <a:spcPts val="1000"/>
              </a:spcBef>
              <a:spcAft>
                <a:spcPts val="0"/>
              </a:spcAft>
              <a:buClr>
                <a:schemeClr val="dk1"/>
              </a:buClr>
              <a:buSzPts val="2800"/>
              <a:buChar char="•"/>
            </a:pPr>
            <a:r>
              <a:rPr lang="en-US" dirty="0"/>
              <a:t>In addition, ELL program directors, attendance staff, and principals are also ideal to invite to a meeting to learn more about MEP. </a:t>
            </a:r>
            <a:endParaRPr dirty="0"/>
          </a:p>
          <a:p>
            <a:pPr marL="228600" lvl="0" indent="-228600" algn="l" rtl="0">
              <a:lnSpc>
                <a:spcPct val="90000"/>
              </a:lnSpc>
              <a:spcBef>
                <a:spcPts val="1000"/>
              </a:spcBef>
              <a:spcAft>
                <a:spcPts val="0"/>
              </a:spcAft>
              <a:buClr>
                <a:schemeClr val="dk1"/>
              </a:buClr>
              <a:buSzPts val="2800"/>
              <a:buChar char="•"/>
            </a:pPr>
            <a:r>
              <a:rPr lang="en-US" dirty="0"/>
              <a:t>McKinney Vento staff would also benefit from being invited to attend.</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4" name="Picture 3" descr="Logo, company name&#10;&#10;Description automatically generated">
            <a:extLst>
              <a:ext uri="{FF2B5EF4-FFF2-40B4-BE49-F238E27FC236}">
                <a16:creationId xmlns:a16="http://schemas.microsoft.com/office/drawing/2014/main" id="{87C04E1F-4DFC-64DF-8AD4-0BD21E87C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2388314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5"/>
        <p:cNvGrpSpPr/>
        <p:nvPr/>
      </p:nvGrpSpPr>
      <p:grpSpPr>
        <a:xfrm>
          <a:off x="0" y="0"/>
          <a:ext cx="0" cy="0"/>
          <a:chOff x="0" y="0"/>
          <a:chExt cx="0" cy="0"/>
        </a:xfrm>
      </p:grpSpPr>
      <p:sp>
        <p:nvSpPr>
          <p:cNvPr id="126" name="Google Shape;126;p8"/>
          <p:cNvSpPr txBox="1">
            <a:spLocks noGrp="1"/>
          </p:cNvSpPr>
          <p:nvPr>
            <p:ph type="title"/>
          </p:nvPr>
        </p:nvSpPr>
        <p:spPr>
          <a:xfrm>
            <a:off x="4965430" y="629266"/>
            <a:ext cx="6586491" cy="167660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sz="4600"/>
              <a:t>Ensure all students are </a:t>
            </a:r>
            <a:br>
              <a:rPr lang="en-US" sz="4600"/>
            </a:br>
            <a:r>
              <a:rPr lang="en-US" sz="4600"/>
              <a:t>identified in the state</a:t>
            </a:r>
          </a:p>
        </p:txBody>
      </p:sp>
      <p:sp>
        <p:nvSpPr>
          <p:cNvPr id="127" name="Google Shape;127;p8"/>
          <p:cNvSpPr txBox="1">
            <a:spLocks noGrp="1"/>
          </p:cNvSpPr>
          <p:nvPr>
            <p:ph type="body" idx="1"/>
          </p:nvPr>
        </p:nvSpPr>
        <p:spPr>
          <a:xfrm>
            <a:off x="4965431" y="2438400"/>
            <a:ext cx="6586489" cy="3785419"/>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sz="2400" dirty="0"/>
              <a:t>MEP programs should be extremely thorough in their approach to finding eligible migrant students and schools are an important part of this process. </a:t>
            </a:r>
          </a:p>
          <a:p>
            <a:pPr marL="228600" lvl="0" indent="-228600" rtl="0">
              <a:spcBef>
                <a:spcPts val="1000"/>
              </a:spcBef>
              <a:spcAft>
                <a:spcPts val="0"/>
              </a:spcAft>
              <a:buClr>
                <a:schemeClr val="dk1"/>
              </a:buClr>
              <a:buSzPts val="2800"/>
              <a:buChar char="•"/>
            </a:pPr>
            <a:r>
              <a:rPr lang="en-US" sz="2400" dirty="0"/>
              <a:t>Don’t assume some districts don’t have any MEP students. Make sure you know by ensuring all schools are filling out needed surveys, have a MEP liaison who is aware of the eligibility requirements, and that all superintendents are also aware of MEP. </a:t>
            </a:r>
          </a:p>
          <a:p>
            <a:pPr marL="228600" lvl="0" indent="-50800" rtl="0">
              <a:spcBef>
                <a:spcPts val="1000"/>
              </a:spcBef>
              <a:spcAft>
                <a:spcPts val="0"/>
              </a:spcAft>
              <a:buClr>
                <a:schemeClr val="dk1"/>
              </a:buClr>
              <a:buSzPts val="2800"/>
              <a:buNone/>
            </a:pPr>
            <a:endParaRPr lang="en-US" sz="2400" dirty="0"/>
          </a:p>
          <a:p>
            <a:pPr marL="228600" lvl="0" indent="-50800" rtl="0">
              <a:spcBef>
                <a:spcPts val="1000"/>
              </a:spcBef>
              <a:spcAft>
                <a:spcPts val="0"/>
              </a:spcAft>
              <a:buClr>
                <a:schemeClr val="dk1"/>
              </a:buClr>
              <a:buSzPts val="2800"/>
              <a:buNone/>
            </a:pPr>
            <a:endParaRPr lang="en-US" sz="2400" dirty="0"/>
          </a:p>
        </p:txBody>
      </p:sp>
      <p:pic>
        <p:nvPicPr>
          <p:cNvPr id="5" name="Picture 4">
            <a:extLst>
              <a:ext uri="{FF2B5EF4-FFF2-40B4-BE49-F238E27FC236}">
                <a16:creationId xmlns:a16="http://schemas.microsoft.com/office/drawing/2014/main" id="{AC5921FF-7391-5284-8778-5BC8F7D1FEE0}"/>
              </a:ext>
            </a:extLst>
          </p:cNvPr>
          <p:cNvPicPr>
            <a:picLocks noChangeAspect="1"/>
          </p:cNvPicPr>
          <p:nvPr/>
        </p:nvPicPr>
        <p:blipFill rotWithShape="1">
          <a:blip r:embed="rId3"/>
          <a:srcRect r="16551"/>
          <a:stretch/>
        </p:blipFill>
        <p:spPr>
          <a:xfrm>
            <a:off x="20" y="10"/>
            <a:ext cx="4635571" cy="6857990"/>
          </a:xfrm>
          <a:prstGeom prst="rect">
            <a:avLst/>
          </a:prstGeom>
          <a:effectLst/>
        </p:spPr>
      </p:pic>
      <p:pic>
        <p:nvPicPr>
          <p:cNvPr id="4" name="Picture 3" descr="Logo, company name&#10;&#10;Description automatically generated">
            <a:extLst>
              <a:ext uri="{FF2B5EF4-FFF2-40B4-BE49-F238E27FC236}">
                <a16:creationId xmlns:a16="http://schemas.microsoft.com/office/drawing/2014/main" id="{FCE0E27C-AA78-DD28-1223-984845C76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1"/>
        <p:cNvGrpSpPr/>
        <p:nvPr/>
      </p:nvGrpSpPr>
      <p:grpSpPr>
        <a:xfrm>
          <a:off x="0" y="0"/>
          <a:ext cx="0" cy="0"/>
          <a:chOff x="0" y="0"/>
          <a:chExt cx="0" cy="0"/>
        </a:xfrm>
      </p:grpSpPr>
      <p:sp>
        <p:nvSpPr>
          <p:cNvPr id="132" name="Google Shape;132;p9"/>
          <p:cNvSpPr txBox="1">
            <a:spLocks noGrp="1"/>
          </p:cNvSpPr>
          <p:nvPr>
            <p:ph type="title"/>
          </p:nvPr>
        </p:nvSpPr>
        <p:spPr>
          <a:xfrm>
            <a:off x="4965430" y="629266"/>
            <a:ext cx="6586491" cy="167660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sz="5400"/>
              <a:t>What to do with the surveys!</a:t>
            </a:r>
          </a:p>
        </p:txBody>
      </p:sp>
      <p:sp>
        <p:nvSpPr>
          <p:cNvPr id="133" name="Google Shape;133;p9"/>
          <p:cNvSpPr txBox="1">
            <a:spLocks noGrp="1"/>
          </p:cNvSpPr>
          <p:nvPr>
            <p:ph type="body" idx="1"/>
          </p:nvPr>
        </p:nvSpPr>
        <p:spPr>
          <a:xfrm>
            <a:off x="4965431" y="2438400"/>
            <a:ext cx="6586489" cy="3785419"/>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sz="2400" dirty="0"/>
              <a:t>Once you get surveys in there should be an organized process to follow up with each potential one as soon as possible. </a:t>
            </a:r>
          </a:p>
          <a:p>
            <a:pPr marL="228600" lvl="0" indent="-228600" rtl="0">
              <a:spcBef>
                <a:spcPts val="1000"/>
              </a:spcBef>
              <a:spcAft>
                <a:spcPts val="0"/>
              </a:spcAft>
              <a:buClr>
                <a:schemeClr val="dk1"/>
              </a:buClr>
              <a:buSzPts val="2800"/>
              <a:buChar char="•"/>
            </a:pPr>
            <a:r>
              <a:rPr lang="en-US" sz="2400" dirty="0"/>
              <a:t>It also can be helpful to contact the schools after you can determine if students are eligible or not to report back on the results. </a:t>
            </a:r>
          </a:p>
          <a:p>
            <a:pPr marL="228600" lvl="0" indent="-228600" rtl="0">
              <a:spcBef>
                <a:spcPts val="1000"/>
              </a:spcBef>
              <a:spcAft>
                <a:spcPts val="0"/>
              </a:spcAft>
              <a:buClr>
                <a:schemeClr val="dk1"/>
              </a:buClr>
              <a:buSzPts val="2800"/>
              <a:buChar char="•"/>
            </a:pPr>
            <a:r>
              <a:rPr lang="en-US" sz="2400" dirty="0"/>
              <a:t>Then can ensure they see that the work in gathering the forms is well worth it due to the results they see of what happens once the MEP program receives those forms.  </a:t>
            </a:r>
          </a:p>
        </p:txBody>
      </p:sp>
      <p:pic>
        <p:nvPicPr>
          <p:cNvPr id="3" name="Picture 2">
            <a:extLst>
              <a:ext uri="{FF2B5EF4-FFF2-40B4-BE49-F238E27FC236}">
                <a16:creationId xmlns:a16="http://schemas.microsoft.com/office/drawing/2014/main" id="{1CC3E314-BDE3-0164-8F43-1BFFA05FF2A4}"/>
              </a:ext>
            </a:extLst>
          </p:cNvPr>
          <p:cNvPicPr>
            <a:picLocks noChangeAspect="1"/>
          </p:cNvPicPr>
          <p:nvPr/>
        </p:nvPicPr>
        <p:blipFill rotWithShape="1">
          <a:blip r:embed="rId3"/>
          <a:srcRect l="19191" r="6734"/>
          <a:stretch/>
        </p:blipFill>
        <p:spPr>
          <a:xfrm>
            <a:off x="20" y="10"/>
            <a:ext cx="4635571" cy="6857990"/>
          </a:xfrm>
          <a:prstGeom prst="rect">
            <a:avLst/>
          </a:prstGeom>
          <a:effectLst/>
        </p:spPr>
      </p:pic>
      <p:pic>
        <p:nvPicPr>
          <p:cNvPr id="4" name="Picture 3" descr="Logo, company name&#10;&#10;Description automatically generated">
            <a:extLst>
              <a:ext uri="{FF2B5EF4-FFF2-40B4-BE49-F238E27FC236}">
                <a16:creationId xmlns:a16="http://schemas.microsoft.com/office/drawing/2014/main" id="{191188F1-DAF3-0AC8-C492-152AA2B50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p:nvSpPr>
          <p:cNvPr id="138" name="Google Shape;138;p10"/>
          <p:cNvSpPr txBox="1">
            <a:spLocks noGrp="1"/>
          </p:cNvSpPr>
          <p:nvPr>
            <p:ph type="title"/>
          </p:nvPr>
        </p:nvSpPr>
        <p:spPr>
          <a:xfrm>
            <a:off x="4965430" y="629266"/>
            <a:ext cx="6586491" cy="167660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sz="5400"/>
              <a:t>Market Your Program</a:t>
            </a:r>
          </a:p>
        </p:txBody>
      </p:sp>
      <p:sp>
        <p:nvSpPr>
          <p:cNvPr id="139" name="Google Shape;139;p10"/>
          <p:cNvSpPr txBox="1">
            <a:spLocks noGrp="1"/>
          </p:cNvSpPr>
          <p:nvPr>
            <p:ph type="body" idx="1"/>
          </p:nvPr>
        </p:nvSpPr>
        <p:spPr>
          <a:xfrm>
            <a:off x="4965431" y="2438400"/>
            <a:ext cx="6586489" cy="3785419"/>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sz="2400"/>
              <a:t>It can be helpful to send a newsletter outlining what the MEP is offering to students across the state periodically as a reminder to superintendents and principals.</a:t>
            </a:r>
          </a:p>
          <a:p>
            <a:pPr marL="228600" lvl="0" indent="-228600" rtl="0">
              <a:spcBef>
                <a:spcPts val="1000"/>
              </a:spcBef>
              <a:spcAft>
                <a:spcPts val="0"/>
              </a:spcAft>
              <a:buClr>
                <a:schemeClr val="dk1"/>
              </a:buClr>
              <a:buSzPts val="2800"/>
              <a:buChar char="•"/>
            </a:pPr>
            <a:r>
              <a:rPr lang="en-US" sz="2400"/>
              <a:t>This newsletter could include highlights of students who have benefited greatly from the program, staff comments on their thoughts about the benefits of the program as well as some updates of identification and recruitment efforts in the state. </a:t>
            </a:r>
          </a:p>
        </p:txBody>
      </p:sp>
      <p:pic>
        <p:nvPicPr>
          <p:cNvPr id="3" name="Picture 2">
            <a:extLst>
              <a:ext uri="{FF2B5EF4-FFF2-40B4-BE49-F238E27FC236}">
                <a16:creationId xmlns:a16="http://schemas.microsoft.com/office/drawing/2014/main" id="{C6C74298-D885-1719-D574-E3F094C8D890}"/>
              </a:ext>
            </a:extLst>
          </p:cNvPr>
          <p:cNvPicPr>
            <a:picLocks noChangeAspect="1"/>
          </p:cNvPicPr>
          <p:nvPr/>
        </p:nvPicPr>
        <p:blipFill rotWithShape="1">
          <a:blip r:embed="rId3"/>
          <a:srcRect l="18258" r="19218" b="-1"/>
          <a:stretch/>
        </p:blipFill>
        <p:spPr>
          <a:xfrm>
            <a:off x="20" y="10"/>
            <a:ext cx="4635571" cy="6857990"/>
          </a:xfrm>
          <a:prstGeom prst="rect">
            <a:avLst/>
          </a:prstGeom>
          <a:effectLst/>
        </p:spPr>
      </p:pic>
      <p:pic>
        <p:nvPicPr>
          <p:cNvPr id="4" name="Picture 3" descr="Logo, company name&#10;&#10;Description automatically generated">
            <a:extLst>
              <a:ext uri="{FF2B5EF4-FFF2-40B4-BE49-F238E27FC236}">
                <a16:creationId xmlns:a16="http://schemas.microsoft.com/office/drawing/2014/main" id="{5661FF2A-05C4-8EB5-A4B6-66C62FBA5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Google Shape;138;p10"/>
          <p:cNvSpPr txBox="1">
            <a:spLocks noGrp="1"/>
          </p:cNvSpPr>
          <p:nvPr>
            <p:ph type="title"/>
          </p:nvPr>
        </p:nvSpPr>
        <p:spPr>
          <a:xfrm>
            <a:off x="640080" y="325369"/>
            <a:ext cx="4368602" cy="1956841"/>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5400"/>
              <a:t>Market Your Program</a:t>
            </a:r>
          </a:p>
        </p:txBody>
      </p:sp>
      <p:sp>
        <p:nvSpPr>
          <p:cNvPr id="8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Google Shape;139;p10"/>
          <p:cNvSpPr txBox="1">
            <a:spLocks noGrp="1"/>
          </p:cNvSpPr>
          <p:nvPr>
            <p:ph type="body" idx="1"/>
          </p:nvPr>
        </p:nvSpPr>
        <p:spPr>
          <a:xfrm>
            <a:off x="640080" y="2872899"/>
            <a:ext cx="4243589" cy="3320668"/>
          </a:xfrm>
          <a:prstGeom prst="rect">
            <a:avLst/>
          </a:prstGeom>
        </p:spPr>
        <p:txBody>
          <a:bodyPr spcFirstLastPara="1" lIns="91425" tIns="45700" rIns="91425" bIns="45700" anchorCtr="0">
            <a:normAutofit/>
          </a:bodyPr>
          <a:lstStyle/>
          <a:p>
            <a:pPr marL="228600" lvl="0" indent="-228600" rtl="0">
              <a:spcBef>
                <a:spcPts val="0"/>
              </a:spcBef>
              <a:spcAft>
                <a:spcPts val="600"/>
              </a:spcAft>
              <a:buClr>
                <a:schemeClr val="dk1"/>
              </a:buClr>
              <a:buSzPts val="2800"/>
              <a:buChar char="•"/>
            </a:pPr>
            <a:r>
              <a:rPr lang="en-US" sz="2200" dirty="0"/>
              <a:t>It is helpful to get the word out about the program in many ways. This can be through direct face to face contact, emails, zoom calls, trainings, fliers, brochures, etc. </a:t>
            </a:r>
          </a:p>
        </p:txBody>
      </p:sp>
      <p:pic>
        <p:nvPicPr>
          <p:cNvPr id="3" name="Picture 2">
            <a:extLst>
              <a:ext uri="{FF2B5EF4-FFF2-40B4-BE49-F238E27FC236}">
                <a16:creationId xmlns:a16="http://schemas.microsoft.com/office/drawing/2014/main" id="{A1753324-4AD0-42C9-A269-0528F91E80D9}"/>
              </a:ext>
            </a:extLst>
          </p:cNvPr>
          <p:cNvPicPr>
            <a:picLocks noChangeAspect="1"/>
          </p:cNvPicPr>
          <p:nvPr/>
        </p:nvPicPr>
        <p:blipFill rotWithShape="1">
          <a:blip r:embed="rId3"/>
          <a:srcRect l="28033"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96336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Google Shape;144;p11"/>
          <p:cNvSpPr txBox="1">
            <a:spLocks noGrp="1"/>
          </p:cNvSpPr>
          <p:nvPr>
            <p:ph type="title"/>
          </p:nvPr>
        </p:nvSpPr>
        <p:spPr>
          <a:xfrm>
            <a:off x="640080" y="325369"/>
            <a:ext cx="4368602" cy="1956841"/>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5400"/>
              <a:t>Local Level</a:t>
            </a:r>
          </a:p>
        </p:txBody>
      </p:sp>
      <p:sp>
        <p:nvSpPr>
          <p:cNvPr id="8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Google Shape;145;p11"/>
          <p:cNvSpPr txBox="1">
            <a:spLocks noGrp="1"/>
          </p:cNvSpPr>
          <p:nvPr>
            <p:ph type="body" idx="1"/>
          </p:nvPr>
        </p:nvSpPr>
        <p:spPr>
          <a:xfrm>
            <a:off x="640080" y="2872899"/>
            <a:ext cx="4243589" cy="3320668"/>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sz="2200"/>
              <a:t>Local school district staff should know the local recruiter and or MEP project director. </a:t>
            </a:r>
          </a:p>
          <a:p>
            <a:pPr marL="228600" lvl="0" indent="-228600" rtl="0">
              <a:spcBef>
                <a:spcPts val="0"/>
              </a:spcBef>
              <a:spcAft>
                <a:spcPts val="0"/>
              </a:spcAft>
              <a:buClr>
                <a:schemeClr val="dk1"/>
              </a:buClr>
              <a:buSzPts val="2800"/>
              <a:buChar char="•"/>
            </a:pPr>
            <a:r>
              <a:rPr lang="en-US" sz="2200"/>
              <a:t>MEP staff also should build relationships with attendance staff, school secretaries, English Language teachers, etc.</a:t>
            </a:r>
          </a:p>
          <a:p>
            <a:pPr marL="228600" lvl="0" indent="-228600" rtl="0">
              <a:spcBef>
                <a:spcPts val="1000"/>
              </a:spcBef>
              <a:spcAft>
                <a:spcPts val="0"/>
              </a:spcAft>
              <a:buClr>
                <a:schemeClr val="dk1"/>
              </a:buClr>
              <a:buSzPts val="2800"/>
              <a:buChar char="•"/>
            </a:pPr>
            <a:r>
              <a:rPr lang="en-US" sz="2200"/>
              <a:t>A relationship can be built between both groups that mutually benefits MEP students. </a:t>
            </a:r>
          </a:p>
          <a:p>
            <a:pPr marL="228600" lvl="0" indent="-50800" rtl="0">
              <a:spcBef>
                <a:spcPts val="1000"/>
              </a:spcBef>
              <a:spcAft>
                <a:spcPts val="0"/>
              </a:spcAft>
              <a:buClr>
                <a:schemeClr val="dk1"/>
              </a:buClr>
              <a:buSzPts val="2800"/>
              <a:buNone/>
            </a:pPr>
            <a:endParaRPr lang="en-US" sz="2200"/>
          </a:p>
        </p:txBody>
      </p:sp>
      <p:pic>
        <p:nvPicPr>
          <p:cNvPr id="4" name="Picture 3">
            <a:extLst>
              <a:ext uri="{FF2B5EF4-FFF2-40B4-BE49-F238E27FC236}">
                <a16:creationId xmlns:a16="http://schemas.microsoft.com/office/drawing/2014/main" id="{F1A4D9E4-7949-ED0A-E508-463FD6AD71DA}"/>
              </a:ext>
            </a:extLst>
          </p:cNvPr>
          <p:cNvPicPr>
            <a:picLocks noChangeAspect="1"/>
          </p:cNvPicPr>
          <p:nvPr/>
        </p:nvPicPr>
        <p:blipFill rotWithShape="1">
          <a:blip r:embed="rId3"/>
          <a:srcRect r="-1" b="179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8A370-5093-C9CB-4FD7-D0021F7B5D11}"/>
              </a:ext>
            </a:extLst>
          </p:cNvPr>
          <p:cNvSpPr>
            <a:spLocks noGrp="1"/>
          </p:cNvSpPr>
          <p:nvPr>
            <p:ph type="title"/>
          </p:nvPr>
        </p:nvSpPr>
        <p:spPr>
          <a:xfrm>
            <a:off x="4965430" y="629268"/>
            <a:ext cx="6586491" cy="1286160"/>
          </a:xfrm>
        </p:spPr>
        <p:txBody>
          <a:bodyPr anchor="b">
            <a:normAutofit/>
          </a:bodyPr>
          <a:lstStyle/>
          <a:p>
            <a:pPr algn="ctr"/>
            <a:r>
              <a:rPr lang="en-US" dirty="0"/>
              <a:t>Four Training Resources</a:t>
            </a:r>
          </a:p>
        </p:txBody>
      </p:sp>
      <p:sp>
        <p:nvSpPr>
          <p:cNvPr id="3" name="Text Placeholder 2">
            <a:extLst>
              <a:ext uri="{FF2B5EF4-FFF2-40B4-BE49-F238E27FC236}">
                <a16:creationId xmlns:a16="http://schemas.microsoft.com/office/drawing/2014/main" id="{6FA79206-ED16-9A4D-9D1C-8A3400F9894B}"/>
              </a:ext>
            </a:extLst>
          </p:cNvPr>
          <p:cNvSpPr>
            <a:spLocks noGrp="1"/>
          </p:cNvSpPr>
          <p:nvPr>
            <p:ph type="body" idx="1"/>
          </p:nvPr>
        </p:nvSpPr>
        <p:spPr>
          <a:xfrm>
            <a:off x="4965431" y="2438400"/>
            <a:ext cx="6586489" cy="3785419"/>
          </a:xfrm>
        </p:spPr>
        <p:txBody>
          <a:bodyPr>
            <a:normAutofit/>
          </a:bodyPr>
          <a:lstStyle/>
          <a:p>
            <a:r>
              <a:rPr lang="en-US" dirty="0"/>
              <a:t>IDRC has developed a four-part training series that covers each of the four areas of Balanced Recruitment. </a:t>
            </a:r>
          </a:p>
          <a:p>
            <a:r>
              <a:rPr lang="en-US" dirty="0"/>
              <a:t>Use the resources to review your current efforts and see if there are any additional areas that you can expand your ID&amp;R efforts. </a:t>
            </a:r>
          </a:p>
        </p:txBody>
      </p:sp>
      <p:pic>
        <p:nvPicPr>
          <p:cNvPr id="7" name="Picture 6" descr="Logo, company name&#10;&#10;Description automatically generated">
            <a:extLst>
              <a:ext uri="{FF2B5EF4-FFF2-40B4-BE49-F238E27FC236}">
                <a16:creationId xmlns:a16="http://schemas.microsoft.com/office/drawing/2014/main" id="{0A9CAA79-447B-E26A-85BA-EA1B38C4B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pic>
        <p:nvPicPr>
          <p:cNvPr id="8" name="Picture 7">
            <a:extLst>
              <a:ext uri="{FF2B5EF4-FFF2-40B4-BE49-F238E27FC236}">
                <a16:creationId xmlns:a16="http://schemas.microsoft.com/office/drawing/2014/main" id="{2C5E580F-C6BD-B1DA-4549-8BCF69D6CBFF}"/>
              </a:ext>
            </a:extLst>
          </p:cNvPr>
          <p:cNvPicPr>
            <a:picLocks noChangeAspect="1"/>
          </p:cNvPicPr>
          <p:nvPr/>
        </p:nvPicPr>
        <p:blipFill>
          <a:blip r:embed="rId3"/>
          <a:stretch>
            <a:fillRect/>
          </a:stretch>
        </p:blipFill>
        <p:spPr>
          <a:xfrm>
            <a:off x="284279" y="438173"/>
            <a:ext cx="4533711" cy="5785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5391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p:nvSpPr>
          <p:cNvPr id="144" name="Google Shape;144;p11"/>
          <p:cNvSpPr txBox="1">
            <a:spLocks noGrp="1"/>
          </p:cNvSpPr>
          <p:nvPr>
            <p:ph type="title"/>
          </p:nvPr>
        </p:nvSpPr>
        <p:spPr>
          <a:xfrm>
            <a:off x="648929" y="629266"/>
            <a:ext cx="3505495" cy="1622321"/>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dirty="0"/>
              <a:t>Local Level</a:t>
            </a:r>
            <a:endParaRPr lang="en-US"/>
          </a:p>
        </p:txBody>
      </p:sp>
      <p:sp>
        <p:nvSpPr>
          <p:cNvPr id="145" name="Google Shape;145;p11"/>
          <p:cNvSpPr txBox="1">
            <a:spLocks noGrp="1"/>
          </p:cNvSpPr>
          <p:nvPr>
            <p:ph type="body" idx="1"/>
          </p:nvPr>
        </p:nvSpPr>
        <p:spPr>
          <a:xfrm>
            <a:off x="648931" y="2438400"/>
            <a:ext cx="3505494" cy="3785419"/>
          </a:xfrm>
          <a:prstGeom prst="rect">
            <a:avLst/>
          </a:prstGeom>
        </p:spPr>
        <p:txBody>
          <a:bodyPr spcFirstLastPara="1" lIns="91425" tIns="45700" rIns="91425" bIns="45700" anchorCtr="0">
            <a:normAutofit/>
          </a:bodyPr>
          <a:lstStyle/>
          <a:p>
            <a:pPr marL="228600" lvl="0" indent="-228600" rtl="0">
              <a:spcBef>
                <a:spcPts val="1000"/>
              </a:spcBef>
              <a:spcAft>
                <a:spcPts val="0"/>
              </a:spcAft>
              <a:buClr>
                <a:schemeClr val="dk1"/>
              </a:buClr>
              <a:buSzPts val="2800"/>
              <a:buChar char="•"/>
            </a:pPr>
            <a:r>
              <a:rPr lang="en-US" sz="2000"/>
              <a:t>It is also helpful if services are provided outside of the local school district by MEP that they know what the program is providing to the students. </a:t>
            </a:r>
          </a:p>
          <a:p>
            <a:pPr marL="228600" lvl="0" indent="-228600" rtl="0">
              <a:spcBef>
                <a:spcPts val="1000"/>
              </a:spcBef>
              <a:spcAft>
                <a:spcPts val="0"/>
              </a:spcAft>
              <a:buClr>
                <a:schemeClr val="dk1"/>
              </a:buClr>
              <a:buSzPts val="2800"/>
              <a:buChar char="•"/>
            </a:pPr>
            <a:r>
              <a:rPr lang="en-US" sz="2000"/>
              <a:t>Sometimes MEP can hold a very valuable spot being a liaison between the MEP family and the school. MEP programs should work to build that relationship. </a:t>
            </a:r>
          </a:p>
          <a:p>
            <a:pPr marL="228600" lvl="0" indent="-50800" rtl="0">
              <a:spcBef>
                <a:spcPts val="1000"/>
              </a:spcBef>
              <a:spcAft>
                <a:spcPts val="0"/>
              </a:spcAft>
              <a:buClr>
                <a:schemeClr val="dk1"/>
              </a:buClr>
              <a:buSzPts val="2800"/>
              <a:buNone/>
            </a:pPr>
            <a:endParaRPr lang="en-US" sz="2000"/>
          </a:p>
        </p:txBody>
      </p:sp>
      <p:sp>
        <p:nvSpPr>
          <p:cNvPr id="86" name="Rectangle 8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E22ACB-0B4E-5074-DC26-6D7FE41E72AC}"/>
              </a:ext>
            </a:extLst>
          </p:cNvPr>
          <p:cNvPicPr>
            <a:picLocks noChangeAspect="1"/>
          </p:cNvPicPr>
          <p:nvPr/>
        </p:nvPicPr>
        <p:blipFill>
          <a:blip r:embed="rId3"/>
          <a:stretch>
            <a:fillRect/>
          </a:stretch>
        </p:blipFill>
        <p:spPr>
          <a:xfrm>
            <a:off x="5405862" y="1471094"/>
            <a:ext cx="6019331" cy="3912565"/>
          </a:xfrm>
          <a:prstGeom prst="rect">
            <a:avLst/>
          </a:prstGeom>
          <a:effectLst/>
        </p:spPr>
      </p:pic>
    </p:spTree>
    <p:extLst>
      <p:ext uri="{BB962C8B-B14F-4D97-AF65-F5344CB8AC3E}">
        <p14:creationId xmlns:p14="http://schemas.microsoft.com/office/powerpoint/2010/main" val="280279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9"/>
        <p:cNvGrpSpPr/>
        <p:nvPr/>
      </p:nvGrpSpPr>
      <p:grpSpPr>
        <a:xfrm>
          <a:off x="0" y="0"/>
          <a:ext cx="0" cy="0"/>
          <a:chOff x="0" y="0"/>
          <a:chExt cx="0" cy="0"/>
        </a:xfrm>
      </p:grpSpPr>
      <p:sp useBgFill="1">
        <p:nvSpPr>
          <p:cNvPr id="153" name="Rectangle 9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Google Shape;150;p12"/>
          <p:cNvSpPr txBox="1">
            <a:spLocks noGrp="1"/>
          </p:cNvSpPr>
          <p:nvPr>
            <p:ph type="title"/>
          </p:nvPr>
        </p:nvSpPr>
        <p:spPr>
          <a:xfrm>
            <a:off x="6739128" y="638089"/>
            <a:ext cx="4818888" cy="1476801"/>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5400"/>
              <a:t>Mobility Data</a:t>
            </a:r>
          </a:p>
        </p:txBody>
      </p:sp>
      <p:pic>
        <p:nvPicPr>
          <p:cNvPr id="3" name="Picture 2">
            <a:extLst>
              <a:ext uri="{FF2B5EF4-FFF2-40B4-BE49-F238E27FC236}">
                <a16:creationId xmlns:a16="http://schemas.microsoft.com/office/drawing/2014/main" id="{A5E41880-A0F1-3A93-10FF-F6AD0267E185}"/>
              </a:ext>
            </a:extLst>
          </p:cNvPr>
          <p:cNvPicPr>
            <a:picLocks noChangeAspect="1"/>
          </p:cNvPicPr>
          <p:nvPr/>
        </p:nvPicPr>
        <p:blipFill>
          <a:blip r:embed="rId3"/>
          <a:stretch>
            <a:fillRect/>
          </a:stretch>
        </p:blipFill>
        <p:spPr>
          <a:xfrm>
            <a:off x="630936" y="774018"/>
            <a:ext cx="5458968" cy="5309963"/>
          </a:xfrm>
          <a:prstGeom prst="rect">
            <a:avLst/>
          </a:prstGeom>
        </p:spPr>
      </p:pic>
      <p:sp>
        <p:nvSpPr>
          <p:cNvPr id="154"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Google Shape;151;p12"/>
          <p:cNvSpPr txBox="1">
            <a:spLocks noGrp="1"/>
          </p:cNvSpPr>
          <p:nvPr>
            <p:ph type="body" idx="1"/>
          </p:nvPr>
        </p:nvSpPr>
        <p:spPr>
          <a:xfrm>
            <a:off x="6739128" y="2664886"/>
            <a:ext cx="4818888" cy="3550789"/>
          </a:xfrm>
          <a:prstGeom prst="rect">
            <a:avLst/>
          </a:prstGeom>
        </p:spPr>
        <p:txBody>
          <a:bodyPr spcFirstLastPara="1" lIns="91425" tIns="45700" rIns="91425" bIns="45700" anchor="t" anchorCtr="0">
            <a:normAutofit/>
          </a:bodyPr>
          <a:lstStyle/>
          <a:p>
            <a:pPr marL="228600" lvl="0" indent="-228600" rtl="0">
              <a:spcBef>
                <a:spcPts val="0"/>
              </a:spcBef>
              <a:spcAft>
                <a:spcPts val="0"/>
              </a:spcAft>
              <a:buClr>
                <a:schemeClr val="dk1"/>
              </a:buClr>
              <a:buSzPts val="2800"/>
              <a:buChar char="•"/>
            </a:pPr>
            <a:r>
              <a:rPr lang="en-US" sz="2000" dirty="0"/>
              <a:t>Work with your local school district to know where kids are moving in and out the most. </a:t>
            </a:r>
          </a:p>
          <a:p>
            <a:pPr marL="228600" lvl="0" indent="-228600" rtl="0">
              <a:spcBef>
                <a:spcPts val="1000"/>
              </a:spcBef>
              <a:spcAft>
                <a:spcPts val="0"/>
              </a:spcAft>
              <a:buClr>
                <a:schemeClr val="dk1"/>
              </a:buClr>
              <a:buSzPts val="2800"/>
              <a:buChar char="•"/>
            </a:pPr>
            <a:r>
              <a:rPr lang="en-US" sz="2000" dirty="0"/>
              <a:t>Districts keep data on which of their schools have the most students moving in and out. </a:t>
            </a:r>
          </a:p>
          <a:p>
            <a:pPr marL="228600" lvl="0" indent="-228600" rtl="0">
              <a:spcBef>
                <a:spcPts val="1000"/>
              </a:spcBef>
              <a:spcAft>
                <a:spcPts val="0"/>
              </a:spcAft>
              <a:buClr>
                <a:schemeClr val="dk1"/>
              </a:buClr>
              <a:buSzPts val="2800"/>
              <a:buChar char="•"/>
            </a:pPr>
            <a:r>
              <a:rPr lang="en-US" sz="2000" dirty="0"/>
              <a:t>This is helpful to obtain because often the housing zoned in this schools' boundaries will be good places to canvass due to the movement in and out of families. </a:t>
            </a:r>
          </a:p>
          <a:p>
            <a:pPr marL="228600" lvl="0" indent="-50800" rtl="0">
              <a:spcBef>
                <a:spcPts val="1000"/>
              </a:spcBef>
              <a:spcAft>
                <a:spcPts val="0"/>
              </a:spcAft>
              <a:buClr>
                <a:schemeClr val="dk1"/>
              </a:buClr>
              <a:buSzPts val="2800"/>
              <a:buNone/>
            </a:pPr>
            <a:endParaRPr lang="en-US" sz="2000" dirty="0"/>
          </a:p>
          <a:p>
            <a:pPr marL="0" lvl="0" indent="0" rtl="0">
              <a:spcBef>
                <a:spcPts val="1000"/>
              </a:spcBef>
              <a:spcAft>
                <a:spcPts val="0"/>
              </a:spcAft>
              <a:buClr>
                <a:schemeClr val="dk1"/>
              </a:buClr>
              <a:buSzPts val="2800"/>
              <a:buNone/>
            </a:pPr>
            <a:endParaRPr lang="en-US"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5"/>
        <p:cNvGrpSpPr/>
        <p:nvPr/>
      </p:nvGrpSpPr>
      <p:grpSpPr>
        <a:xfrm>
          <a:off x="0" y="0"/>
          <a:ext cx="0" cy="0"/>
          <a:chOff x="0" y="0"/>
          <a:chExt cx="0" cy="0"/>
        </a:xfrm>
      </p:grpSpPr>
      <p:sp>
        <p:nvSpPr>
          <p:cNvPr id="156" name="Google Shape;156;p13"/>
          <p:cNvSpPr txBox="1">
            <a:spLocks noGrp="1"/>
          </p:cNvSpPr>
          <p:nvPr>
            <p:ph type="title"/>
          </p:nvPr>
        </p:nvSpPr>
        <p:spPr>
          <a:xfrm>
            <a:off x="648929" y="629266"/>
            <a:ext cx="6586491" cy="167660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sz="5400"/>
              <a:t>Other Programs to partner with</a:t>
            </a:r>
          </a:p>
        </p:txBody>
      </p:sp>
      <p:sp>
        <p:nvSpPr>
          <p:cNvPr id="157" name="Google Shape;157;p13"/>
          <p:cNvSpPr txBox="1">
            <a:spLocks noGrp="1"/>
          </p:cNvSpPr>
          <p:nvPr>
            <p:ph type="body" idx="1"/>
          </p:nvPr>
        </p:nvSpPr>
        <p:spPr>
          <a:xfrm>
            <a:off x="648930" y="2438400"/>
            <a:ext cx="6586489" cy="3785419"/>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sz="2200"/>
              <a:t>Schools often offer lots of extra programs migrant families might not be aware of. </a:t>
            </a:r>
          </a:p>
          <a:p>
            <a:pPr marL="228600" lvl="0" indent="-228600" rtl="0">
              <a:spcBef>
                <a:spcPts val="1000"/>
              </a:spcBef>
              <a:spcAft>
                <a:spcPts val="0"/>
              </a:spcAft>
              <a:buClr>
                <a:schemeClr val="dk1"/>
              </a:buClr>
              <a:buSzPts val="2800"/>
              <a:buChar char="•"/>
            </a:pPr>
            <a:r>
              <a:rPr lang="en-US" sz="2200"/>
              <a:t>These can include afterschool tutoring, resources through the McKinney Vento Program, counseling and career planning, pre-K programs, etc. </a:t>
            </a:r>
          </a:p>
          <a:p>
            <a:pPr marL="228600" lvl="0" indent="-228600" rtl="0">
              <a:spcBef>
                <a:spcPts val="1000"/>
              </a:spcBef>
              <a:spcAft>
                <a:spcPts val="0"/>
              </a:spcAft>
              <a:buClr>
                <a:schemeClr val="dk1"/>
              </a:buClr>
              <a:buSzPts val="2800"/>
              <a:buChar char="•"/>
            </a:pPr>
            <a:r>
              <a:rPr lang="en-US" sz="2200"/>
              <a:t>MEP staff should get to know all of these types of resources to be able to share these with families.</a:t>
            </a:r>
          </a:p>
          <a:p>
            <a:pPr marL="228600" lvl="0" indent="-228600" rtl="0">
              <a:spcBef>
                <a:spcPts val="1000"/>
              </a:spcBef>
              <a:spcAft>
                <a:spcPts val="0"/>
              </a:spcAft>
              <a:buClr>
                <a:schemeClr val="dk1"/>
              </a:buClr>
              <a:buSzPts val="2800"/>
              <a:buChar char="•"/>
            </a:pPr>
            <a:r>
              <a:rPr lang="en-US" sz="2200"/>
              <a:t>This may be easier when recruiters are housed within districts. When they are not all efforts should be made just the same to build these relationships. </a:t>
            </a:r>
          </a:p>
        </p:txBody>
      </p:sp>
      <p:pic>
        <p:nvPicPr>
          <p:cNvPr id="3" name="Picture 2">
            <a:extLst>
              <a:ext uri="{FF2B5EF4-FFF2-40B4-BE49-F238E27FC236}">
                <a16:creationId xmlns:a16="http://schemas.microsoft.com/office/drawing/2014/main" id="{9B57FC94-F985-6718-758C-3F39417A94FD}"/>
              </a:ext>
            </a:extLst>
          </p:cNvPr>
          <p:cNvPicPr>
            <a:picLocks noChangeAspect="1"/>
          </p:cNvPicPr>
          <p:nvPr/>
        </p:nvPicPr>
        <p:blipFill rotWithShape="1">
          <a:blip r:embed="rId3"/>
          <a:srcRect l="501" r="3" b="3"/>
          <a:stretch/>
        </p:blipFill>
        <p:spPr>
          <a:xfrm>
            <a:off x="7556409" y="640082"/>
            <a:ext cx="3995928" cy="5577837"/>
          </a:xfrm>
          <a:prstGeom prst="rect">
            <a:avLst/>
          </a:prstGeom>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4965430" y="629266"/>
            <a:ext cx="6586491" cy="167660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sz="5400"/>
              <a:t>Share Needs with the Schools</a:t>
            </a:r>
          </a:p>
        </p:txBody>
      </p:sp>
      <p:sp>
        <p:nvSpPr>
          <p:cNvPr id="163" name="Google Shape;163;p14"/>
          <p:cNvSpPr txBox="1">
            <a:spLocks noGrp="1"/>
          </p:cNvSpPr>
          <p:nvPr>
            <p:ph type="body" idx="1"/>
          </p:nvPr>
        </p:nvSpPr>
        <p:spPr>
          <a:xfrm>
            <a:off x="4965431" y="2438400"/>
            <a:ext cx="6586489" cy="3785419"/>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sz="2400"/>
              <a:t>If you are working with MEP students and their families and they have needs the schools should be aware of, make sure to share those. </a:t>
            </a:r>
          </a:p>
          <a:p>
            <a:pPr marL="228600" lvl="0" indent="-228600" rtl="0">
              <a:spcBef>
                <a:spcPts val="1000"/>
              </a:spcBef>
              <a:spcAft>
                <a:spcPts val="0"/>
              </a:spcAft>
              <a:buClr>
                <a:schemeClr val="dk1"/>
              </a:buClr>
              <a:buSzPts val="2800"/>
              <a:buChar char="•"/>
            </a:pPr>
            <a:r>
              <a:rPr lang="en-US" sz="2400"/>
              <a:t>Working together you will be able to help make a greater impact for the student. </a:t>
            </a:r>
          </a:p>
          <a:p>
            <a:pPr marL="228600" lvl="0" indent="-228600" rtl="0">
              <a:spcBef>
                <a:spcPts val="1000"/>
              </a:spcBef>
              <a:spcAft>
                <a:spcPts val="0"/>
              </a:spcAft>
              <a:buClr>
                <a:schemeClr val="dk1"/>
              </a:buClr>
              <a:buSzPts val="2800"/>
              <a:buChar char="•"/>
            </a:pPr>
            <a:r>
              <a:rPr lang="en-US" sz="2400"/>
              <a:t>Schools should see the MEP as a direct ally in the effort to help serve migrant students. </a:t>
            </a:r>
          </a:p>
        </p:txBody>
      </p:sp>
      <p:pic>
        <p:nvPicPr>
          <p:cNvPr id="5" name="Picture 4">
            <a:extLst>
              <a:ext uri="{FF2B5EF4-FFF2-40B4-BE49-F238E27FC236}">
                <a16:creationId xmlns:a16="http://schemas.microsoft.com/office/drawing/2014/main" id="{3B6F16FE-6E35-B6F5-106E-FB84ECCB0A9A}"/>
              </a:ext>
            </a:extLst>
          </p:cNvPr>
          <p:cNvPicPr>
            <a:picLocks noChangeAspect="1"/>
          </p:cNvPicPr>
          <p:nvPr/>
        </p:nvPicPr>
        <p:blipFill rotWithShape="1">
          <a:blip r:embed="rId3"/>
          <a:srcRect t="2509" r="1" b="5768"/>
          <a:stretch/>
        </p:blipFill>
        <p:spPr>
          <a:xfrm>
            <a:off x="20" y="10"/>
            <a:ext cx="4635571" cy="6857990"/>
          </a:xfrm>
          <a:prstGeom prst="rect">
            <a:avLst/>
          </a:prstGeom>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7"/>
        <p:cNvGrpSpPr/>
        <p:nvPr/>
      </p:nvGrpSpPr>
      <p:grpSpPr>
        <a:xfrm>
          <a:off x="0" y="0"/>
          <a:ext cx="0" cy="0"/>
          <a:chOff x="0" y="0"/>
          <a:chExt cx="0" cy="0"/>
        </a:xfrm>
      </p:grpSpPr>
      <p:sp>
        <p:nvSpPr>
          <p:cNvPr id="168" name="Google Shape;168;p15"/>
          <p:cNvSpPr txBox="1">
            <a:spLocks noGrp="1"/>
          </p:cNvSpPr>
          <p:nvPr>
            <p:ph type="title"/>
          </p:nvPr>
        </p:nvSpPr>
        <p:spPr>
          <a:xfrm>
            <a:off x="648929" y="629266"/>
            <a:ext cx="3505495" cy="1622321"/>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dirty="0"/>
              <a:t>School Meetings	</a:t>
            </a:r>
            <a:endParaRPr lang="en-US"/>
          </a:p>
        </p:txBody>
      </p:sp>
      <p:sp>
        <p:nvSpPr>
          <p:cNvPr id="169" name="Google Shape;169;p15"/>
          <p:cNvSpPr txBox="1">
            <a:spLocks noGrp="1"/>
          </p:cNvSpPr>
          <p:nvPr>
            <p:ph type="body" idx="1"/>
          </p:nvPr>
        </p:nvSpPr>
        <p:spPr>
          <a:xfrm>
            <a:off x="648931" y="2438400"/>
            <a:ext cx="3505494" cy="3785419"/>
          </a:xfrm>
          <a:prstGeom prst="rect">
            <a:avLst/>
          </a:prstGeom>
        </p:spPr>
        <p:txBody>
          <a:bodyPr spcFirstLastPara="1" lIns="91425" tIns="45700" rIns="91425" bIns="45700" anchorCtr="0">
            <a:normAutofit/>
          </a:bodyPr>
          <a:lstStyle/>
          <a:p>
            <a:pPr marL="228600" lvl="0" indent="-228600" rtl="0">
              <a:spcBef>
                <a:spcPts val="0"/>
              </a:spcBef>
              <a:spcAft>
                <a:spcPts val="600"/>
              </a:spcAft>
              <a:buClr>
                <a:schemeClr val="dk1"/>
              </a:buClr>
              <a:buSzPts val="2800"/>
              <a:buChar char="•"/>
            </a:pP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Make sure MEP is not taking over the jobs of the local school district staff (becoming the school translator, etc.) but MEP staff are often able to help families understand the complex school meetings to ensure that parents can advocate for their children.</a:t>
            </a:r>
            <a:endParaRPr lang="en-US" sz="2000"/>
          </a:p>
        </p:txBody>
      </p:sp>
      <p:sp>
        <p:nvSpPr>
          <p:cNvPr id="110" name="Rectangle 10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98F3748-CF6A-7F4B-A811-567360A48956}"/>
              </a:ext>
            </a:extLst>
          </p:cNvPr>
          <p:cNvPicPr>
            <a:picLocks noChangeAspect="1"/>
          </p:cNvPicPr>
          <p:nvPr/>
        </p:nvPicPr>
        <p:blipFill>
          <a:blip r:embed="rId3"/>
          <a:stretch>
            <a:fillRect/>
          </a:stretch>
        </p:blipFill>
        <p:spPr>
          <a:xfrm>
            <a:off x="5405862" y="1222797"/>
            <a:ext cx="6019331" cy="4409159"/>
          </a:xfrm>
          <a:prstGeom prst="rect">
            <a:avLst/>
          </a:prstGeom>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67"/>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061983-5B47-36CA-2ABF-9003FB30961F}"/>
              </a:ext>
            </a:extLst>
          </p:cNvPr>
          <p:cNvPicPr>
            <a:picLocks noChangeAspect="1"/>
          </p:cNvPicPr>
          <p:nvPr/>
        </p:nvPicPr>
        <p:blipFill rotWithShape="1">
          <a:blip r:embed="rId3"/>
          <a:srcRect t="15916" r="-1" b="7252"/>
          <a:stretch/>
        </p:blipFill>
        <p:spPr>
          <a:xfrm>
            <a:off x="320040" y="320040"/>
            <a:ext cx="11548872" cy="4303462"/>
          </a:xfrm>
          <a:prstGeom prst="rect">
            <a:avLst/>
          </a:prstGeom>
        </p:spPr>
      </p:pic>
      <p:sp>
        <p:nvSpPr>
          <p:cNvPr id="112" name="Rectangle 11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Google Shape;168;p15"/>
          <p:cNvSpPr txBox="1">
            <a:spLocks noGrp="1"/>
          </p:cNvSpPr>
          <p:nvPr>
            <p:ph type="title"/>
          </p:nvPr>
        </p:nvSpPr>
        <p:spPr>
          <a:xfrm>
            <a:off x="906018" y="5067752"/>
            <a:ext cx="2889504" cy="1345997"/>
          </a:xfrm>
          <a:prstGeom prst="rect">
            <a:avLst/>
          </a:prstGeom>
        </p:spPr>
        <p:txBody>
          <a:bodyPr spcFirstLastPara="1" lIns="91425" tIns="45700" rIns="91425" bIns="45700" anchor="ctr" anchorCtr="0">
            <a:normAutofit fontScale="90000"/>
          </a:bodyPr>
          <a:lstStyle/>
          <a:p>
            <a:pPr marL="0" lvl="0" indent="0" rtl="0">
              <a:spcBef>
                <a:spcPts val="0"/>
              </a:spcBef>
              <a:spcAft>
                <a:spcPts val="0"/>
              </a:spcAft>
              <a:buClr>
                <a:schemeClr val="dk1"/>
              </a:buClr>
              <a:buSzPts val="4400"/>
              <a:buFont typeface="Calibri"/>
              <a:buNone/>
            </a:pPr>
            <a:r>
              <a:rPr lang="en-US" sz="4900" dirty="0">
                <a:solidFill>
                  <a:schemeClr val="bg1"/>
                </a:solidFill>
              </a:rPr>
              <a:t>School Meetings</a:t>
            </a:r>
            <a:r>
              <a:rPr lang="en-US" sz="2600" dirty="0">
                <a:solidFill>
                  <a:schemeClr val="bg1"/>
                </a:solidFill>
              </a:rPr>
              <a:t>	</a:t>
            </a:r>
          </a:p>
        </p:txBody>
      </p:sp>
      <p:cxnSp>
        <p:nvCxnSpPr>
          <p:cNvPr id="114" name="Straight Connector 11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69" name="Google Shape;169;p15"/>
          <p:cNvSpPr txBox="1">
            <a:spLocks noGrp="1"/>
          </p:cNvSpPr>
          <p:nvPr>
            <p:ph type="body" idx="1"/>
          </p:nvPr>
        </p:nvSpPr>
        <p:spPr>
          <a:xfrm>
            <a:off x="4379976" y="4782312"/>
            <a:ext cx="7488936" cy="1755647"/>
          </a:xfrm>
          <a:prstGeom prst="rect">
            <a:avLst/>
          </a:prstGeom>
        </p:spPr>
        <p:txBody>
          <a:bodyPr spcFirstLastPara="1" lIns="91425" tIns="45700" rIns="91425" bIns="45700" anchor="ctr" anchorCtr="0">
            <a:normAutofit/>
          </a:bodyPr>
          <a:lstStyle/>
          <a:p>
            <a:pPr marL="228600" lvl="0" indent="-228600" rtl="0">
              <a:spcBef>
                <a:spcPts val="1000"/>
              </a:spcBef>
              <a:spcAft>
                <a:spcPts val="0"/>
              </a:spcAft>
              <a:buClr>
                <a:schemeClr val="dk1"/>
              </a:buClr>
              <a:buSzPts val="2800"/>
              <a:buChar char="•"/>
            </a:pPr>
            <a:r>
              <a:rPr lang="en-US" sz="1800" dirty="0">
                <a:solidFill>
                  <a:schemeClr val="bg1"/>
                </a:solidFill>
              </a:rPr>
              <a:t>It can be very helpful to get permission to set up a table at registration nights and family and parent events to help get the word out about the program. </a:t>
            </a:r>
          </a:p>
          <a:p>
            <a:pPr marL="228600" lvl="0" indent="-228600" rtl="0">
              <a:spcBef>
                <a:spcPts val="1000"/>
              </a:spcBef>
              <a:spcAft>
                <a:spcPts val="0"/>
              </a:spcAft>
              <a:buClr>
                <a:schemeClr val="dk1"/>
              </a:buClr>
              <a:buSzPts val="2800"/>
              <a:buChar char="•"/>
            </a:pPr>
            <a:r>
              <a:rPr lang="en-US" sz="1800" dirty="0">
                <a:solidFill>
                  <a:schemeClr val="bg1"/>
                </a:solidFill>
              </a:rPr>
              <a:t>Be strategic also with getting the word out through fliers and posters in key places that students or parents wait in or pass through often. </a:t>
            </a:r>
          </a:p>
        </p:txBody>
      </p:sp>
    </p:spTree>
    <p:extLst>
      <p:ext uri="{BB962C8B-B14F-4D97-AF65-F5344CB8AC3E}">
        <p14:creationId xmlns:p14="http://schemas.microsoft.com/office/powerpoint/2010/main" val="77104043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9354-B7BA-C239-C438-4A114E18D7E2}"/>
              </a:ext>
            </a:extLst>
          </p:cNvPr>
          <p:cNvSpPr>
            <a:spLocks noGrp="1"/>
          </p:cNvSpPr>
          <p:nvPr>
            <p:ph type="title"/>
          </p:nvPr>
        </p:nvSpPr>
        <p:spPr>
          <a:xfrm>
            <a:off x="5080934" y="629268"/>
            <a:ext cx="6470987" cy="1286160"/>
          </a:xfrm>
        </p:spPr>
        <p:txBody>
          <a:bodyPr anchor="b">
            <a:normAutofit/>
          </a:bodyPr>
          <a:lstStyle/>
          <a:p>
            <a:pPr algn="ctr"/>
            <a:r>
              <a:rPr lang="en-US" sz="4100" dirty="0"/>
              <a:t>What is Balanced Recruitment?</a:t>
            </a:r>
          </a:p>
        </p:txBody>
      </p:sp>
      <p:sp>
        <p:nvSpPr>
          <p:cNvPr id="3" name="Text Placeholder 2">
            <a:extLst>
              <a:ext uri="{FF2B5EF4-FFF2-40B4-BE49-F238E27FC236}">
                <a16:creationId xmlns:a16="http://schemas.microsoft.com/office/drawing/2014/main" id="{AE03EB15-F9BF-CAAD-3ABC-5732B738C7BC}"/>
              </a:ext>
            </a:extLst>
          </p:cNvPr>
          <p:cNvSpPr>
            <a:spLocks noGrp="1"/>
          </p:cNvSpPr>
          <p:nvPr>
            <p:ph type="body" idx="1"/>
          </p:nvPr>
        </p:nvSpPr>
        <p:spPr>
          <a:xfrm>
            <a:off x="4965431" y="2438400"/>
            <a:ext cx="6586489" cy="3785419"/>
          </a:xfrm>
        </p:spPr>
        <p:txBody>
          <a:bodyPr>
            <a:normAutofit/>
          </a:bodyPr>
          <a:lstStyle/>
          <a:p>
            <a:r>
              <a:rPr lang="en-US" sz="2400" dirty="0"/>
              <a:t>For MEP programs to be successful it is necessary to ensure that all areas of the state are thoroughly canvassed through Balanced Recruitment Efforts. </a:t>
            </a:r>
          </a:p>
          <a:p>
            <a:r>
              <a:rPr lang="en-US" sz="2400" dirty="0"/>
              <a:t>This involves covering housing, working to recruit in the community and develop partnerships with community agencies, developing partnerships with farms, fisheries, </a:t>
            </a:r>
            <a:r>
              <a:rPr lang="en-US" sz="2400"/>
              <a:t>and agribusinesses, </a:t>
            </a:r>
            <a:r>
              <a:rPr lang="en-US" sz="2400" dirty="0"/>
              <a:t>and </a:t>
            </a:r>
            <a:r>
              <a:rPr lang="en-US" sz="2400" b="1" dirty="0"/>
              <a:t>working with schools</a:t>
            </a:r>
            <a:r>
              <a:rPr lang="en-US" sz="2400" dirty="0"/>
              <a:t>. </a:t>
            </a:r>
          </a:p>
        </p:txBody>
      </p:sp>
      <p:pic>
        <p:nvPicPr>
          <p:cNvPr id="7" name="Picture 6" descr="Logo, company name&#10;&#10;Description automatically generated">
            <a:extLst>
              <a:ext uri="{FF2B5EF4-FFF2-40B4-BE49-F238E27FC236}">
                <a16:creationId xmlns:a16="http://schemas.microsoft.com/office/drawing/2014/main" id="{CFC2228F-C082-03CF-3374-E6B56B34A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pic>
        <p:nvPicPr>
          <p:cNvPr id="8" name="Picture 7">
            <a:extLst>
              <a:ext uri="{FF2B5EF4-FFF2-40B4-BE49-F238E27FC236}">
                <a16:creationId xmlns:a16="http://schemas.microsoft.com/office/drawing/2014/main" id="{B3ECC145-5447-D0C6-541C-4C214FED6705}"/>
              </a:ext>
            </a:extLst>
          </p:cNvPr>
          <p:cNvPicPr>
            <a:picLocks noChangeAspect="1"/>
          </p:cNvPicPr>
          <p:nvPr/>
        </p:nvPicPr>
        <p:blipFill>
          <a:blip r:embed="rId3"/>
          <a:stretch>
            <a:fillRect/>
          </a:stretch>
        </p:blipFill>
        <p:spPr>
          <a:xfrm>
            <a:off x="284279" y="438173"/>
            <a:ext cx="4533711" cy="5785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260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9354-B7BA-C239-C438-4A114E18D7E2}"/>
              </a:ext>
            </a:extLst>
          </p:cNvPr>
          <p:cNvSpPr>
            <a:spLocks noGrp="1"/>
          </p:cNvSpPr>
          <p:nvPr>
            <p:ph type="title"/>
          </p:nvPr>
        </p:nvSpPr>
        <p:spPr/>
        <p:txBody>
          <a:bodyPr/>
          <a:lstStyle/>
          <a:p>
            <a:pPr algn="ctr"/>
            <a:r>
              <a:rPr lang="en-US" dirty="0"/>
              <a:t>What is Balanced Recruitment?</a:t>
            </a:r>
          </a:p>
        </p:txBody>
      </p:sp>
      <p:sp>
        <p:nvSpPr>
          <p:cNvPr id="3" name="Text Placeholder 2">
            <a:extLst>
              <a:ext uri="{FF2B5EF4-FFF2-40B4-BE49-F238E27FC236}">
                <a16:creationId xmlns:a16="http://schemas.microsoft.com/office/drawing/2014/main" id="{AE03EB15-F9BF-CAAD-3ABC-5732B738C7BC}"/>
              </a:ext>
            </a:extLst>
          </p:cNvPr>
          <p:cNvSpPr>
            <a:spLocks noGrp="1"/>
          </p:cNvSpPr>
          <p:nvPr>
            <p:ph type="body" idx="1"/>
          </p:nvPr>
        </p:nvSpPr>
        <p:spPr>
          <a:xfrm>
            <a:off x="752475" y="2408238"/>
            <a:ext cx="3781425" cy="3051175"/>
          </a:xfrm>
          <a:custGeom>
            <a:avLst/>
            <a:gdLst>
              <a:gd name="connsiteX0" fmla="*/ 0 w 3781425"/>
              <a:gd name="connsiteY0" fmla="*/ 0 h 3051175"/>
              <a:gd name="connsiteX1" fmla="*/ 615832 w 3781425"/>
              <a:gd name="connsiteY1" fmla="*/ 0 h 3051175"/>
              <a:gd name="connsiteX2" fmla="*/ 1118221 w 3781425"/>
              <a:gd name="connsiteY2" fmla="*/ 0 h 3051175"/>
              <a:gd name="connsiteX3" fmla="*/ 1696239 w 3781425"/>
              <a:gd name="connsiteY3" fmla="*/ 0 h 3051175"/>
              <a:gd name="connsiteX4" fmla="*/ 2274257 w 3781425"/>
              <a:gd name="connsiteY4" fmla="*/ 0 h 3051175"/>
              <a:gd name="connsiteX5" fmla="*/ 2852275 w 3781425"/>
              <a:gd name="connsiteY5" fmla="*/ 0 h 3051175"/>
              <a:gd name="connsiteX6" fmla="*/ 3781425 w 3781425"/>
              <a:gd name="connsiteY6" fmla="*/ 0 h 3051175"/>
              <a:gd name="connsiteX7" fmla="*/ 3781425 w 3781425"/>
              <a:gd name="connsiteY7" fmla="*/ 508529 h 3051175"/>
              <a:gd name="connsiteX8" fmla="*/ 3781425 w 3781425"/>
              <a:gd name="connsiteY8" fmla="*/ 956035 h 3051175"/>
              <a:gd name="connsiteX9" fmla="*/ 3781425 w 3781425"/>
              <a:gd name="connsiteY9" fmla="*/ 1464564 h 3051175"/>
              <a:gd name="connsiteX10" fmla="*/ 3781425 w 3781425"/>
              <a:gd name="connsiteY10" fmla="*/ 2003605 h 3051175"/>
              <a:gd name="connsiteX11" fmla="*/ 3781425 w 3781425"/>
              <a:gd name="connsiteY11" fmla="*/ 2420599 h 3051175"/>
              <a:gd name="connsiteX12" fmla="*/ 3781425 w 3781425"/>
              <a:gd name="connsiteY12" fmla="*/ 3051175 h 3051175"/>
              <a:gd name="connsiteX13" fmla="*/ 3279036 w 3781425"/>
              <a:gd name="connsiteY13" fmla="*/ 3051175 h 3051175"/>
              <a:gd name="connsiteX14" fmla="*/ 2814461 w 3781425"/>
              <a:gd name="connsiteY14" fmla="*/ 3051175 h 3051175"/>
              <a:gd name="connsiteX15" fmla="*/ 2349886 w 3781425"/>
              <a:gd name="connsiteY15" fmla="*/ 3051175 h 3051175"/>
              <a:gd name="connsiteX16" fmla="*/ 1885310 w 3781425"/>
              <a:gd name="connsiteY16" fmla="*/ 3051175 h 3051175"/>
              <a:gd name="connsiteX17" fmla="*/ 1307293 w 3781425"/>
              <a:gd name="connsiteY17" fmla="*/ 3051175 h 3051175"/>
              <a:gd name="connsiteX18" fmla="*/ 880532 w 3781425"/>
              <a:gd name="connsiteY18" fmla="*/ 3051175 h 3051175"/>
              <a:gd name="connsiteX19" fmla="*/ 0 w 3781425"/>
              <a:gd name="connsiteY19" fmla="*/ 3051175 h 3051175"/>
              <a:gd name="connsiteX20" fmla="*/ 0 w 3781425"/>
              <a:gd name="connsiteY20" fmla="*/ 2634181 h 3051175"/>
              <a:gd name="connsiteX21" fmla="*/ 0 w 3781425"/>
              <a:gd name="connsiteY21" fmla="*/ 2156164 h 3051175"/>
              <a:gd name="connsiteX22" fmla="*/ 0 w 3781425"/>
              <a:gd name="connsiteY22" fmla="*/ 1739170 h 3051175"/>
              <a:gd name="connsiteX23" fmla="*/ 0 w 3781425"/>
              <a:gd name="connsiteY23" fmla="*/ 1169617 h 3051175"/>
              <a:gd name="connsiteX24" fmla="*/ 0 w 3781425"/>
              <a:gd name="connsiteY24" fmla="*/ 630576 h 3051175"/>
              <a:gd name="connsiteX25" fmla="*/ 0 w 3781425"/>
              <a:gd name="connsiteY25" fmla="*/ 0 h 30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81425" h="3051175" fill="none" extrusionOk="0">
                <a:moveTo>
                  <a:pt x="0" y="0"/>
                </a:moveTo>
                <a:cubicBezTo>
                  <a:pt x="244273" y="-53549"/>
                  <a:pt x="357803" y="70421"/>
                  <a:pt x="615832" y="0"/>
                </a:cubicBezTo>
                <a:cubicBezTo>
                  <a:pt x="873861" y="-70421"/>
                  <a:pt x="916173" y="28604"/>
                  <a:pt x="1118221" y="0"/>
                </a:cubicBezTo>
                <a:cubicBezTo>
                  <a:pt x="1320269" y="-28604"/>
                  <a:pt x="1538824" y="36836"/>
                  <a:pt x="1696239" y="0"/>
                </a:cubicBezTo>
                <a:cubicBezTo>
                  <a:pt x="1853654" y="-36836"/>
                  <a:pt x="2091674" y="34384"/>
                  <a:pt x="2274257" y="0"/>
                </a:cubicBezTo>
                <a:cubicBezTo>
                  <a:pt x="2456840" y="-34384"/>
                  <a:pt x="2713433" y="44566"/>
                  <a:pt x="2852275" y="0"/>
                </a:cubicBezTo>
                <a:cubicBezTo>
                  <a:pt x="2991117" y="-44566"/>
                  <a:pt x="3473559" y="31741"/>
                  <a:pt x="3781425" y="0"/>
                </a:cubicBezTo>
                <a:cubicBezTo>
                  <a:pt x="3802404" y="228274"/>
                  <a:pt x="3775548" y="367922"/>
                  <a:pt x="3781425" y="508529"/>
                </a:cubicBezTo>
                <a:cubicBezTo>
                  <a:pt x="3787302" y="649136"/>
                  <a:pt x="3734564" y="834888"/>
                  <a:pt x="3781425" y="956035"/>
                </a:cubicBezTo>
                <a:cubicBezTo>
                  <a:pt x="3828286" y="1077182"/>
                  <a:pt x="3742582" y="1285622"/>
                  <a:pt x="3781425" y="1464564"/>
                </a:cubicBezTo>
                <a:cubicBezTo>
                  <a:pt x="3820268" y="1643506"/>
                  <a:pt x="3744801" y="1753837"/>
                  <a:pt x="3781425" y="2003605"/>
                </a:cubicBezTo>
                <a:cubicBezTo>
                  <a:pt x="3818049" y="2253373"/>
                  <a:pt x="3747865" y="2299701"/>
                  <a:pt x="3781425" y="2420599"/>
                </a:cubicBezTo>
                <a:cubicBezTo>
                  <a:pt x="3814985" y="2541497"/>
                  <a:pt x="3766732" y="2862475"/>
                  <a:pt x="3781425" y="3051175"/>
                </a:cubicBezTo>
                <a:cubicBezTo>
                  <a:pt x="3628696" y="3107452"/>
                  <a:pt x="3382376" y="3034235"/>
                  <a:pt x="3279036" y="3051175"/>
                </a:cubicBezTo>
                <a:cubicBezTo>
                  <a:pt x="3175696" y="3068115"/>
                  <a:pt x="3041023" y="3018011"/>
                  <a:pt x="2814461" y="3051175"/>
                </a:cubicBezTo>
                <a:cubicBezTo>
                  <a:pt x="2587899" y="3084339"/>
                  <a:pt x="2511261" y="3020304"/>
                  <a:pt x="2349886" y="3051175"/>
                </a:cubicBezTo>
                <a:cubicBezTo>
                  <a:pt x="2188511" y="3082046"/>
                  <a:pt x="2029215" y="3044777"/>
                  <a:pt x="1885310" y="3051175"/>
                </a:cubicBezTo>
                <a:cubicBezTo>
                  <a:pt x="1741405" y="3057573"/>
                  <a:pt x="1472422" y="3009706"/>
                  <a:pt x="1307293" y="3051175"/>
                </a:cubicBezTo>
                <a:cubicBezTo>
                  <a:pt x="1142164" y="3092644"/>
                  <a:pt x="1018896" y="3044647"/>
                  <a:pt x="880532" y="3051175"/>
                </a:cubicBezTo>
                <a:cubicBezTo>
                  <a:pt x="742168" y="3057703"/>
                  <a:pt x="233726" y="3048040"/>
                  <a:pt x="0" y="3051175"/>
                </a:cubicBezTo>
                <a:cubicBezTo>
                  <a:pt x="-25366" y="2918502"/>
                  <a:pt x="10156" y="2743036"/>
                  <a:pt x="0" y="2634181"/>
                </a:cubicBezTo>
                <a:cubicBezTo>
                  <a:pt x="-10156" y="2525326"/>
                  <a:pt x="43131" y="2285792"/>
                  <a:pt x="0" y="2156164"/>
                </a:cubicBezTo>
                <a:cubicBezTo>
                  <a:pt x="-43131" y="2026536"/>
                  <a:pt x="25136" y="1838431"/>
                  <a:pt x="0" y="1739170"/>
                </a:cubicBezTo>
                <a:cubicBezTo>
                  <a:pt x="-25136" y="1639909"/>
                  <a:pt x="21268" y="1367943"/>
                  <a:pt x="0" y="1169617"/>
                </a:cubicBezTo>
                <a:cubicBezTo>
                  <a:pt x="-21268" y="971291"/>
                  <a:pt x="50396" y="750220"/>
                  <a:pt x="0" y="630576"/>
                </a:cubicBezTo>
                <a:cubicBezTo>
                  <a:pt x="-50396" y="510932"/>
                  <a:pt x="16166" y="312569"/>
                  <a:pt x="0" y="0"/>
                </a:cubicBezTo>
                <a:close/>
              </a:path>
              <a:path w="3781425" h="3051175" stroke="0" extrusionOk="0">
                <a:moveTo>
                  <a:pt x="0" y="0"/>
                </a:moveTo>
                <a:cubicBezTo>
                  <a:pt x="185555" y="-19769"/>
                  <a:pt x="299285" y="8154"/>
                  <a:pt x="578018" y="0"/>
                </a:cubicBezTo>
                <a:cubicBezTo>
                  <a:pt x="856751" y="-8154"/>
                  <a:pt x="882877" y="40692"/>
                  <a:pt x="1080407" y="0"/>
                </a:cubicBezTo>
                <a:cubicBezTo>
                  <a:pt x="1277937" y="-40692"/>
                  <a:pt x="1396753" y="33564"/>
                  <a:pt x="1544982" y="0"/>
                </a:cubicBezTo>
                <a:cubicBezTo>
                  <a:pt x="1693212" y="-33564"/>
                  <a:pt x="1860803" y="4955"/>
                  <a:pt x="2123000" y="0"/>
                </a:cubicBezTo>
                <a:cubicBezTo>
                  <a:pt x="2385197" y="-4955"/>
                  <a:pt x="2414912" y="43449"/>
                  <a:pt x="2549761" y="0"/>
                </a:cubicBezTo>
                <a:cubicBezTo>
                  <a:pt x="2684610" y="-43449"/>
                  <a:pt x="2906803" y="60233"/>
                  <a:pt x="3052150" y="0"/>
                </a:cubicBezTo>
                <a:cubicBezTo>
                  <a:pt x="3197497" y="-60233"/>
                  <a:pt x="3525087" y="83812"/>
                  <a:pt x="3781425" y="0"/>
                </a:cubicBezTo>
                <a:cubicBezTo>
                  <a:pt x="3830662" y="148508"/>
                  <a:pt x="3772598" y="363421"/>
                  <a:pt x="3781425" y="539041"/>
                </a:cubicBezTo>
                <a:cubicBezTo>
                  <a:pt x="3790252" y="714661"/>
                  <a:pt x="3724790" y="814793"/>
                  <a:pt x="3781425" y="1017058"/>
                </a:cubicBezTo>
                <a:cubicBezTo>
                  <a:pt x="3838060" y="1219323"/>
                  <a:pt x="3715311" y="1315146"/>
                  <a:pt x="3781425" y="1586611"/>
                </a:cubicBezTo>
                <a:cubicBezTo>
                  <a:pt x="3847539" y="1858076"/>
                  <a:pt x="3742695" y="1932124"/>
                  <a:pt x="3781425" y="2034117"/>
                </a:cubicBezTo>
                <a:cubicBezTo>
                  <a:pt x="3820155" y="2136110"/>
                  <a:pt x="3777341" y="2296782"/>
                  <a:pt x="3781425" y="2451111"/>
                </a:cubicBezTo>
                <a:cubicBezTo>
                  <a:pt x="3785509" y="2605440"/>
                  <a:pt x="3769631" y="2895646"/>
                  <a:pt x="3781425" y="3051175"/>
                </a:cubicBezTo>
                <a:cubicBezTo>
                  <a:pt x="3568651" y="3059737"/>
                  <a:pt x="3438368" y="3023752"/>
                  <a:pt x="3316850" y="3051175"/>
                </a:cubicBezTo>
                <a:cubicBezTo>
                  <a:pt x="3195333" y="3078598"/>
                  <a:pt x="3034883" y="3009714"/>
                  <a:pt x="2890089" y="3051175"/>
                </a:cubicBezTo>
                <a:cubicBezTo>
                  <a:pt x="2745295" y="3092636"/>
                  <a:pt x="2605605" y="3038343"/>
                  <a:pt x="2387700" y="3051175"/>
                </a:cubicBezTo>
                <a:cubicBezTo>
                  <a:pt x="2169795" y="3064007"/>
                  <a:pt x="2121316" y="3012259"/>
                  <a:pt x="1885310" y="3051175"/>
                </a:cubicBezTo>
                <a:cubicBezTo>
                  <a:pt x="1649304" y="3090091"/>
                  <a:pt x="1572444" y="3014238"/>
                  <a:pt x="1345107" y="3051175"/>
                </a:cubicBezTo>
                <a:cubicBezTo>
                  <a:pt x="1117770" y="3088112"/>
                  <a:pt x="1004149" y="3013586"/>
                  <a:pt x="842718" y="3051175"/>
                </a:cubicBezTo>
                <a:cubicBezTo>
                  <a:pt x="681287" y="3088764"/>
                  <a:pt x="275964" y="3037281"/>
                  <a:pt x="0" y="3051175"/>
                </a:cubicBezTo>
                <a:cubicBezTo>
                  <a:pt x="-28880" y="2891515"/>
                  <a:pt x="18986" y="2639142"/>
                  <a:pt x="0" y="2481622"/>
                </a:cubicBezTo>
                <a:cubicBezTo>
                  <a:pt x="-18986" y="2324102"/>
                  <a:pt x="18802" y="2135519"/>
                  <a:pt x="0" y="2034117"/>
                </a:cubicBezTo>
                <a:cubicBezTo>
                  <a:pt x="-18802" y="1932715"/>
                  <a:pt x="52921" y="1674085"/>
                  <a:pt x="0" y="1556099"/>
                </a:cubicBezTo>
                <a:cubicBezTo>
                  <a:pt x="-52921" y="1438113"/>
                  <a:pt x="60651" y="1223776"/>
                  <a:pt x="0" y="1047570"/>
                </a:cubicBezTo>
                <a:cubicBezTo>
                  <a:pt x="-60651" y="871364"/>
                  <a:pt x="27615" y="684186"/>
                  <a:pt x="0" y="508529"/>
                </a:cubicBezTo>
                <a:cubicBezTo>
                  <a:pt x="-27615" y="332872"/>
                  <a:pt x="50406" y="118156"/>
                  <a:pt x="0" y="0"/>
                </a:cubicBezTo>
                <a:close/>
              </a:path>
            </a:pathLst>
          </a:custGeom>
          <a:solidFill>
            <a:schemeClr val="accent6">
              <a:lumMod val="50000"/>
            </a:schemeClr>
          </a:solidFill>
          <a:ln>
            <a:solidFill>
              <a:schemeClr val="bg1"/>
            </a:solidFill>
            <a:prstDash val="dashDot"/>
            <a:extLst>
              <a:ext uri="{C807C97D-BFC1-408E-A445-0C87EB9F89A2}">
                <ask:lineSketchStyleProps xmlns:ask="http://schemas.microsoft.com/office/drawing/2018/sketchyshapes" sd="2210957747">
                  <ask:type>
                    <ask:lineSketchScribble/>
                  </ask:type>
                </ask:lineSketchStyleProps>
              </a:ext>
            </a:extLst>
          </a:ln>
        </p:spPr>
        <p:txBody>
          <a:bodyPr>
            <a:normAutofit/>
          </a:bodyPr>
          <a:lstStyle/>
          <a:p>
            <a:pPr marL="114300" indent="0" algn="ctr">
              <a:buNone/>
            </a:pPr>
            <a:r>
              <a:rPr lang="en-US" sz="3200" b="1" dirty="0">
                <a:solidFill>
                  <a:schemeClr val="bg1"/>
                </a:solidFill>
              </a:rPr>
              <a:t>All four areas are essential </a:t>
            </a:r>
            <a:r>
              <a:rPr lang="en-US" sz="3200" dirty="0">
                <a:solidFill>
                  <a:schemeClr val="bg1"/>
                </a:solidFill>
              </a:rPr>
              <a:t>to developing  successful Identification and Recruitment Efforts</a:t>
            </a:r>
            <a:r>
              <a:rPr lang="en-US" sz="3200" dirty="0"/>
              <a:t>. </a:t>
            </a:r>
          </a:p>
        </p:txBody>
      </p:sp>
      <p:graphicFrame>
        <p:nvGraphicFramePr>
          <p:cNvPr id="4" name="Diagram 3">
            <a:extLst>
              <a:ext uri="{FF2B5EF4-FFF2-40B4-BE49-F238E27FC236}">
                <a16:creationId xmlns:a16="http://schemas.microsoft.com/office/drawing/2014/main" id="{B73B64AA-D3FC-36E0-B0FA-C4D2F5F17CE5}"/>
              </a:ext>
            </a:extLst>
          </p:cNvPr>
          <p:cNvGraphicFramePr/>
          <p:nvPr>
            <p:extLst>
              <p:ext uri="{D42A27DB-BD31-4B8C-83A1-F6EECF244321}">
                <p14:modId xmlns:p14="http://schemas.microsoft.com/office/powerpoint/2010/main" val="3335120118"/>
              </p:ext>
            </p:extLst>
          </p:nvPr>
        </p:nvGraphicFramePr>
        <p:xfrm>
          <a:off x="4448174" y="1505480"/>
          <a:ext cx="6588125" cy="4671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company name&#10;&#10;Description automatically generated">
            <a:extLst>
              <a:ext uri="{FF2B5EF4-FFF2-40B4-BE49-F238E27FC236}">
                <a16:creationId xmlns:a16="http://schemas.microsoft.com/office/drawing/2014/main" id="{B1802408-9F50-6750-F314-B441430ED9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1545057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5F28-9CC9-5476-5373-D9964F66AC63}"/>
              </a:ext>
            </a:extLst>
          </p:cNvPr>
          <p:cNvSpPr>
            <a:spLocks noGrp="1"/>
          </p:cNvSpPr>
          <p:nvPr>
            <p:ph type="title"/>
          </p:nvPr>
        </p:nvSpPr>
        <p:spPr>
          <a:xfrm>
            <a:off x="4965430" y="629266"/>
            <a:ext cx="6586491" cy="1676603"/>
          </a:xfrm>
        </p:spPr>
        <p:txBody>
          <a:bodyPr>
            <a:normAutofit/>
          </a:bodyPr>
          <a:lstStyle/>
          <a:p>
            <a:r>
              <a:rPr lang="en-US" sz="5400"/>
              <a:t>What this training covers…</a:t>
            </a:r>
          </a:p>
        </p:txBody>
      </p:sp>
      <p:sp>
        <p:nvSpPr>
          <p:cNvPr id="3" name="Text Placeholder 2">
            <a:extLst>
              <a:ext uri="{FF2B5EF4-FFF2-40B4-BE49-F238E27FC236}">
                <a16:creationId xmlns:a16="http://schemas.microsoft.com/office/drawing/2014/main" id="{10C19A8F-EE15-FD8E-60CF-88F3EBB3B194}"/>
              </a:ext>
            </a:extLst>
          </p:cNvPr>
          <p:cNvSpPr>
            <a:spLocks noGrp="1"/>
          </p:cNvSpPr>
          <p:nvPr>
            <p:ph type="body" idx="1"/>
          </p:nvPr>
        </p:nvSpPr>
        <p:spPr>
          <a:xfrm>
            <a:off x="4965431" y="2438400"/>
            <a:ext cx="6586489" cy="3785419"/>
          </a:xfrm>
        </p:spPr>
        <p:txBody>
          <a:bodyPr>
            <a:normAutofit/>
          </a:bodyPr>
          <a:lstStyle/>
          <a:p>
            <a:r>
              <a:rPr lang="en-US" dirty="0">
                <a:effectLst/>
                <a:latin typeface="Calibri" panose="020F0502020204030204" pitchFamily="34" charset="0"/>
                <a:cs typeface="Calibri" panose="020F0502020204030204" pitchFamily="34" charset="0"/>
              </a:rPr>
              <a:t>Why school-based recruitment is important.</a:t>
            </a:r>
          </a:p>
          <a:p>
            <a:r>
              <a:rPr lang="en-US" dirty="0">
                <a:latin typeface="Calibri" panose="020F0502020204030204" pitchFamily="34" charset="0"/>
                <a:cs typeface="Calibri" panose="020F0502020204030204" pitchFamily="34" charset="0"/>
              </a:rPr>
              <a:t>H</a:t>
            </a:r>
            <a:r>
              <a:rPr lang="en-US" dirty="0">
                <a:effectLst/>
                <a:latin typeface="Calibri" panose="020F0502020204030204" pitchFamily="34" charset="0"/>
                <a:cs typeface="Calibri" panose="020F0502020204030204" pitchFamily="34" charset="0"/>
              </a:rPr>
              <a:t>ow to identify all schools and staff who can help.</a:t>
            </a:r>
          </a:p>
          <a:p>
            <a:r>
              <a:rPr lang="en-US" dirty="0">
                <a:effectLst/>
                <a:latin typeface="Calibri" panose="020F0502020204030204" pitchFamily="34" charset="0"/>
                <a:cs typeface="Calibri" panose="020F0502020204030204" pitchFamily="34" charset="0"/>
              </a:rPr>
              <a:t>How to build relationships that lead to referrals. </a:t>
            </a:r>
          </a:p>
          <a:p>
            <a:r>
              <a:rPr lang="en-US" dirty="0">
                <a:effectLst/>
                <a:latin typeface="Calibri" panose="020F0502020204030204" pitchFamily="34" charset="0"/>
                <a:cs typeface="Calibri" panose="020F0502020204030204" pitchFamily="34" charset="0"/>
              </a:rPr>
              <a:t>How to organize your information and identify the best ways to do outreach.</a:t>
            </a:r>
            <a:endParaRPr lang="en-US" dirty="0">
              <a:latin typeface="Segoe UI" panose="020B0502040204020203" pitchFamily="34" charset="0"/>
            </a:endParaRPr>
          </a:p>
          <a:p>
            <a:endParaRPr lang="en-US" sz="2400" dirty="0"/>
          </a:p>
        </p:txBody>
      </p:sp>
      <p:pic>
        <p:nvPicPr>
          <p:cNvPr id="5" name="Picture 4">
            <a:extLst>
              <a:ext uri="{FF2B5EF4-FFF2-40B4-BE49-F238E27FC236}">
                <a16:creationId xmlns:a16="http://schemas.microsoft.com/office/drawing/2014/main" id="{25418D10-132E-1BE7-A9CD-970E8A65F437}"/>
              </a:ext>
            </a:extLst>
          </p:cNvPr>
          <p:cNvPicPr>
            <a:picLocks noChangeAspect="1"/>
          </p:cNvPicPr>
          <p:nvPr/>
        </p:nvPicPr>
        <p:blipFill rotWithShape="1">
          <a:blip r:embed="rId3"/>
          <a:srcRect l="8808" r="9012"/>
          <a:stretch/>
        </p:blipFill>
        <p:spPr>
          <a:xfrm>
            <a:off x="20" y="10"/>
            <a:ext cx="4635571" cy="6857990"/>
          </a:xfrm>
          <a:prstGeom prst="rect">
            <a:avLst/>
          </a:prstGeom>
          <a:effectLst/>
        </p:spPr>
      </p:pic>
      <p:pic>
        <p:nvPicPr>
          <p:cNvPr id="6" name="Picture 5" descr="Logo, company name&#10;&#10;Description automatically generated">
            <a:extLst>
              <a:ext uri="{FF2B5EF4-FFF2-40B4-BE49-F238E27FC236}">
                <a16:creationId xmlns:a16="http://schemas.microsoft.com/office/drawing/2014/main" id="{9C33448D-42E7-3E9D-5B37-0AA741403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3884818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400"/>
              <a:buFont typeface="Calibri"/>
              <a:buNone/>
            </a:pPr>
            <a:r>
              <a:rPr lang="en-US" dirty="0"/>
              <a:t>Schools are an invaluable resource </a:t>
            </a:r>
            <a:br>
              <a:rPr lang="en-US" dirty="0"/>
            </a:br>
            <a:r>
              <a:rPr lang="en-US" dirty="0"/>
              <a:t>for MEP</a:t>
            </a:r>
            <a:endParaRPr dirty="0"/>
          </a:p>
        </p:txBody>
      </p:sp>
      <p:sp>
        <p:nvSpPr>
          <p:cNvPr id="97" name="Google Shape;97;p3"/>
          <p:cNvSpPr txBox="1">
            <a:spLocks noGrp="1"/>
          </p:cNvSpPr>
          <p:nvPr>
            <p:ph type="body" idx="1"/>
          </p:nvPr>
        </p:nvSpPr>
        <p:spPr>
          <a:xfrm>
            <a:off x="838200" y="1825625"/>
            <a:ext cx="5181600" cy="23939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All MEP programs should be developing a multi level approach in order to work well with all school districts in their state. </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228600" lvl="0" indent="-50800" algn="l" rtl="0">
              <a:lnSpc>
                <a:spcPct val="90000"/>
              </a:lnSpc>
              <a:spcBef>
                <a:spcPts val="1000"/>
              </a:spcBef>
              <a:spcAft>
                <a:spcPts val="0"/>
              </a:spcAft>
              <a:buClr>
                <a:schemeClr val="dk1"/>
              </a:buClr>
              <a:buSzPts val="2800"/>
              <a:buNone/>
            </a:pP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228600" lvl="0" indent="-228600" algn="l" rtl="0">
              <a:lnSpc>
                <a:spcPct val="90000"/>
              </a:lnSpc>
              <a:spcBef>
                <a:spcPts val="1000"/>
              </a:spcBef>
              <a:spcAft>
                <a:spcPts val="0"/>
              </a:spcAft>
              <a:buClr>
                <a:schemeClr val="dk1"/>
              </a:buClr>
              <a:buSzPts val="2800"/>
              <a:buChar char="•"/>
            </a:pPr>
            <a:endPar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p:txBody>
      </p:sp>
      <p:sp>
        <p:nvSpPr>
          <p:cNvPr id="3" name="Text Placeholder 2">
            <a:extLst>
              <a:ext uri="{FF2B5EF4-FFF2-40B4-BE49-F238E27FC236}">
                <a16:creationId xmlns:a16="http://schemas.microsoft.com/office/drawing/2014/main" id="{2C249CF0-CC83-DC21-827E-30BD008A6495}"/>
              </a:ext>
            </a:extLst>
          </p:cNvPr>
          <p:cNvSpPr>
            <a:spLocks noGrp="1"/>
          </p:cNvSpPr>
          <p:nvPr>
            <p:ph type="body" idx="2"/>
          </p:nvPr>
        </p:nvSpPr>
        <p:spPr/>
        <p:txBody>
          <a:bodyPr/>
          <a:lstStyle/>
          <a:p>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
                  </a:ext>
                </a:extLst>
              </a:rPr>
              <a:t>This approach should include state level, district level, and how the recruiter should work with the schools. </a:t>
            </a:r>
            <a:endParaRPr lang="en-US" dirty="0"/>
          </a:p>
          <a:p>
            <a:endParaRPr lang="en-US" dirty="0"/>
          </a:p>
        </p:txBody>
      </p:sp>
      <p:pic>
        <p:nvPicPr>
          <p:cNvPr id="4" name="Picture 3" descr="Logo, company name&#10;&#10;Description automatically generated">
            <a:extLst>
              <a:ext uri="{FF2B5EF4-FFF2-40B4-BE49-F238E27FC236}">
                <a16:creationId xmlns:a16="http://schemas.microsoft.com/office/drawing/2014/main" id="{D60014E9-2A4A-F9A6-E24F-C3AC1D22D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graphicFrame>
        <p:nvGraphicFramePr>
          <p:cNvPr id="2" name="Diagram 1">
            <a:extLst>
              <a:ext uri="{FF2B5EF4-FFF2-40B4-BE49-F238E27FC236}">
                <a16:creationId xmlns:a16="http://schemas.microsoft.com/office/drawing/2014/main" id="{439B0D07-86BB-99EC-6BB4-878BD300966B}"/>
              </a:ext>
            </a:extLst>
          </p:cNvPr>
          <p:cNvGraphicFramePr/>
          <p:nvPr>
            <p:extLst>
              <p:ext uri="{D42A27DB-BD31-4B8C-83A1-F6EECF244321}">
                <p14:modId xmlns:p14="http://schemas.microsoft.com/office/powerpoint/2010/main" val="3982450924"/>
              </p:ext>
            </p:extLst>
          </p:nvPr>
        </p:nvGraphicFramePr>
        <p:xfrm>
          <a:off x="1428750" y="3524250"/>
          <a:ext cx="9848850" cy="316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p:nvSpPr>
          <p:cNvPr id="102" name="Google Shape;102;p4"/>
          <p:cNvSpPr txBox="1">
            <a:spLocks noGrp="1"/>
          </p:cNvSpPr>
          <p:nvPr>
            <p:ph type="title"/>
          </p:nvPr>
        </p:nvSpPr>
        <p:spPr>
          <a:xfrm>
            <a:off x="481013" y="3752849"/>
            <a:ext cx="3290887" cy="2452687"/>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en-US" sz="3600"/>
              <a:t>From the State Level- Best Practices</a:t>
            </a:r>
          </a:p>
        </p:txBody>
      </p:sp>
      <p:pic>
        <p:nvPicPr>
          <p:cNvPr id="3" name="Picture 2">
            <a:extLst>
              <a:ext uri="{FF2B5EF4-FFF2-40B4-BE49-F238E27FC236}">
                <a16:creationId xmlns:a16="http://schemas.microsoft.com/office/drawing/2014/main" id="{7DBE5A09-460C-A6EF-D443-CB9EF120E99C}"/>
              </a:ext>
            </a:extLst>
          </p:cNvPr>
          <p:cNvPicPr>
            <a:picLocks noChangeAspect="1"/>
          </p:cNvPicPr>
          <p:nvPr/>
        </p:nvPicPr>
        <p:blipFill rotWithShape="1">
          <a:blip r:embed="rId3"/>
          <a:srcRect t="14284" b="4631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3" name="Google Shape;103;p4"/>
          <p:cNvSpPr txBox="1">
            <a:spLocks noGrp="1"/>
          </p:cNvSpPr>
          <p:nvPr>
            <p:ph type="body" idx="1"/>
          </p:nvPr>
        </p:nvSpPr>
        <p:spPr>
          <a:xfrm>
            <a:off x="4223982" y="3752850"/>
            <a:ext cx="7485413" cy="2452687"/>
          </a:xfrm>
          <a:prstGeom prst="rect">
            <a:avLst/>
          </a:prstGeom>
        </p:spPr>
        <p:txBody>
          <a:bodyPr spcFirstLastPara="1" lIns="91425" tIns="45700" rIns="91425" bIns="45700" anchor="ctr" anchorCtr="0">
            <a:normAutofit lnSpcReduction="10000"/>
          </a:bodyPr>
          <a:lstStyle/>
          <a:p>
            <a:pPr marL="228600" lvl="0" indent="-228600" rtl="0">
              <a:spcBef>
                <a:spcPts val="0"/>
              </a:spcBef>
              <a:spcAft>
                <a:spcPts val="0"/>
              </a:spcAft>
              <a:buClr>
                <a:schemeClr val="dk1"/>
              </a:buClr>
              <a:buSzPts val="2800"/>
              <a:buChar char="•"/>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State Directors should actively be working to develop partnerships with the schools from the top down. </a:t>
            </a:r>
            <a:endParaRPr lang="en-US" sz="2400" dirty="0"/>
          </a:p>
          <a:p>
            <a:pPr marL="228600" lvl="0" indent="-228600" rtl="0">
              <a:spcBef>
                <a:spcPts val="1000"/>
              </a:spcBef>
              <a:spcAft>
                <a:spcPts val="0"/>
              </a:spcAft>
              <a:buClr>
                <a:schemeClr val="dk1"/>
              </a:buClr>
              <a:buSzPts val="2800"/>
              <a:buChar char="•"/>
            </a:pPr>
            <a:r>
              <a:rPr lang="en-US" sz="2400" dirty="0"/>
              <a:t>Superintendents should all be aware of the MEP program</a:t>
            </a:r>
          </a:p>
          <a:p>
            <a:pPr marL="228600" lvl="0" indent="-228600" rtl="0">
              <a:spcBef>
                <a:spcPts val="1000"/>
              </a:spcBef>
              <a:spcAft>
                <a:spcPts val="0"/>
              </a:spcAft>
              <a:buClr>
                <a:schemeClr val="dk1"/>
              </a:buClr>
              <a:buSzPts val="2800"/>
              <a:buChar char="•"/>
            </a:pPr>
            <a:r>
              <a:rPr lang="en-US" sz="2400" dirty="0"/>
              <a:t>Title I Directors also should be aware and informed of what the program entails, and its responsibilities related to Title I.</a:t>
            </a:r>
          </a:p>
        </p:txBody>
      </p:sp>
      <p:pic>
        <p:nvPicPr>
          <p:cNvPr id="4" name="Picture 3" descr="Logo, company name&#10;&#10;Description automatically generated">
            <a:extLst>
              <a:ext uri="{FF2B5EF4-FFF2-40B4-BE49-F238E27FC236}">
                <a16:creationId xmlns:a16="http://schemas.microsoft.com/office/drawing/2014/main" id="{3CFF24C2-CA6C-E2AC-5956-B166EAE7D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p:nvSpPr>
          <p:cNvPr id="102" name="Google Shape;102;p4"/>
          <p:cNvSpPr txBox="1">
            <a:spLocks noGrp="1"/>
          </p:cNvSpPr>
          <p:nvPr>
            <p:ph type="title"/>
          </p:nvPr>
        </p:nvSpPr>
        <p:spPr>
          <a:xfrm>
            <a:off x="648929" y="629266"/>
            <a:ext cx="3505495" cy="1622321"/>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sz="3700"/>
              <a:t>From the State Level- Best Practices</a:t>
            </a:r>
          </a:p>
        </p:txBody>
      </p:sp>
      <p:sp>
        <p:nvSpPr>
          <p:cNvPr id="103" name="Google Shape;103;p4"/>
          <p:cNvSpPr txBox="1">
            <a:spLocks noGrp="1"/>
          </p:cNvSpPr>
          <p:nvPr>
            <p:ph type="body" idx="1"/>
          </p:nvPr>
        </p:nvSpPr>
        <p:spPr>
          <a:xfrm>
            <a:off x="648931" y="2438400"/>
            <a:ext cx="3505494" cy="3785419"/>
          </a:xfrm>
          <a:prstGeom prst="rect">
            <a:avLst/>
          </a:prstGeom>
        </p:spPr>
        <p:txBody>
          <a:bodyPr spcFirstLastPara="1" lIns="91425" tIns="45700" rIns="91425" bIns="45700" anchorCtr="0">
            <a:normAutofit/>
          </a:bodyPr>
          <a:lstStyle/>
          <a:p>
            <a:pPr marL="228600" lvl="0" indent="-228600" rtl="0">
              <a:spcBef>
                <a:spcPts val="1000"/>
              </a:spcBef>
              <a:spcAft>
                <a:spcPts val="0"/>
              </a:spcAft>
              <a:buClr>
                <a:schemeClr val="dk1"/>
              </a:buClr>
              <a:buSzPts val="2800"/>
              <a:buChar char="•"/>
            </a:pPr>
            <a:r>
              <a:rPr lang="en-US" sz="2400" dirty="0"/>
              <a:t>A survey should be developed at the state to be given to all NEWLY enrolled students into the district. </a:t>
            </a:r>
          </a:p>
          <a:p>
            <a:pPr marL="228600" lvl="0" indent="-228600" rtl="0">
              <a:spcBef>
                <a:spcPts val="1000"/>
              </a:spcBef>
              <a:spcAft>
                <a:spcPts val="0"/>
              </a:spcAft>
              <a:buClr>
                <a:schemeClr val="dk1"/>
              </a:buClr>
              <a:buSzPts val="2800"/>
              <a:buChar char="•"/>
            </a:pPr>
            <a:r>
              <a:rPr lang="en-US" sz="2400" dirty="0"/>
              <a:t>This survey should be a requirement for all districts in the state. </a:t>
            </a:r>
          </a:p>
          <a:p>
            <a:pPr marL="0" lvl="0" indent="0" rtl="0">
              <a:spcBef>
                <a:spcPts val="1000"/>
              </a:spcBef>
              <a:spcAft>
                <a:spcPts val="0"/>
              </a:spcAft>
              <a:buClr>
                <a:schemeClr val="dk1"/>
              </a:buClr>
              <a:buSzPts val="2800"/>
              <a:buNone/>
            </a:pPr>
            <a:endParaRPr lang="en-US" sz="2000" dirty="0"/>
          </a:p>
        </p:txBody>
      </p:sp>
      <p:sp>
        <p:nvSpPr>
          <p:cNvPr id="108" name="Rectangle 10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2D65CEF-D641-7B68-7A53-D89B916D09F3}"/>
              </a:ext>
            </a:extLst>
          </p:cNvPr>
          <p:cNvPicPr>
            <a:picLocks noChangeAspect="1"/>
          </p:cNvPicPr>
          <p:nvPr/>
        </p:nvPicPr>
        <p:blipFill>
          <a:blip r:embed="rId3"/>
          <a:stretch>
            <a:fillRect/>
          </a:stretch>
        </p:blipFill>
        <p:spPr>
          <a:xfrm>
            <a:off x="5438501" y="720493"/>
            <a:ext cx="5954054" cy="5239568"/>
          </a:xfrm>
          <a:prstGeom prst="rect">
            <a:avLst/>
          </a:prstGeom>
          <a:effectLst/>
        </p:spPr>
      </p:pic>
      <p:pic>
        <p:nvPicPr>
          <p:cNvPr id="4" name="Picture 3" descr="Logo, company name&#10;&#10;Description automatically generated">
            <a:extLst>
              <a:ext uri="{FF2B5EF4-FFF2-40B4-BE49-F238E27FC236}">
                <a16:creationId xmlns:a16="http://schemas.microsoft.com/office/drawing/2014/main" id="{3CFF24C2-CA6C-E2AC-5956-B166EAE7D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extLst>
      <p:ext uri="{BB962C8B-B14F-4D97-AF65-F5344CB8AC3E}">
        <p14:creationId xmlns:p14="http://schemas.microsoft.com/office/powerpoint/2010/main" val="2597745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p5"/>
          <p:cNvSpPr txBox="1">
            <a:spLocks noGrp="1"/>
          </p:cNvSpPr>
          <p:nvPr>
            <p:ph type="title"/>
          </p:nvPr>
        </p:nvSpPr>
        <p:spPr>
          <a:xfrm>
            <a:off x="5297762" y="329184"/>
            <a:ext cx="6251110" cy="1783080"/>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en-US" sz="5400" dirty="0"/>
              <a:t>Developing </a:t>
            </a:r>
            <a:br>
              <a:rPr lang="en-US" sz="5400" dirty="0"/>
            </a:br>
            <a:r>
              <a:rPr lang="en-US" sz="5400" dirty="0"/>
              <a:t>the Survey</a:t>
            </a:r>
          </a:p>
        </p:txBody>
      </p:sp>
      <p:pic>
        <p:nvPicPr>
          <p:cNvPr id="3" name="Picture 2">
            <a:extLst>
              <a:ext uri="{FF2B5EF4-FFF2-40B4-BE49-F238E27FC236}">
                <a16:creationId xmlns:a16="http://schemas.microsoft.com/office/drawing/2014/main" id="{5B42A469-181D-E011-6E64-5DE27B8324D6}"/>
              </a:ext>
            </a:extLst>
          </p:cNvPr>
          <p:cNvPicPr>
            <a:picLocks noChangeAspect="1"/>
          </p:cNvPicPr>
          <p:nvPr/>
        </p:nvPicPr>
        <p:blipFill rotWithShape="1">
          <a:blip r:embed="rId3"/>
          <a:srcRect l="21905" r="753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Google Shape;109;p5"/>
          <p:cNvSpPr txBox="1">
            <a:spLocks noGrp="1"/>
          </p:cNvSpPr>
          <p:nvPr>
            <p:ph type="body" idx="1"/>
          </p:nvPr>
        </p:nvSpPr>
        <p:spPr>
          <a:xfrm>
            <a:off x="5297762" y="2706624"/>
            <a:ext cx="6251110" cy="3483864"/>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This survey should help identify children who have moved recently with a migratory agricultural worker. </a:t>
            </a:r>
            <a:endPar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endParaRPr>
          </a:p>
          <a:p>
            <a:pPr marL="228600" lvl="0" indent="-228600" rtl="0">
              <a:spcBef>
                <a:spcPts val="1000"/>
              </a:spcBef>
              <a:spcAft>
                <a:spcPts val="0"/>
              </a:spcAft>
              <a:buClr>
                <a:schemeClr val="dk1"/>
              </a:buClr>
              <a:buSzPts val="2800"/>
              <a:buChar char="•"/>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State staff should determine the best way to ensure that all districts are filling out the survey and if any of the questions are marked yes that they are returned to the MEP program. </a:t>
            </a:r>
            <a:endPar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endParaRPr>
          </a:p>
        </p:txBody>
      </p:sp>
      <p:pic>
        <p:nvPicPr>
          <p:cNvPr id="4" name="Picture 3" descr="Logo, company name&#10;&#10;Description automatically generated">
            <a:extLst>
              <a:ext uri="{FF2B5EF4-FFF2-40B4-BE49-F238E27FC236}">
                <a16:creationId xmlns:a16="http://schemas.microsoft.com/office/drawing/2014/main" id="{28CC9C32-8B8C-C7C4-30C7-1F9A8C522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975" y="97957"/>
            <a:ext cx="1238230" cy="62253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1383</Words>
  <Application>Microsoft Office PowerPoint</Application>
  <PresentationFormat>Widescreen</PresentationFormat>
  <Paragraphs>86</Paragraphs>
  <Slides>25</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Georgia</vt:lpstr>
      <vt:lpstr>Segoe UI</vt:lpstr>
      <vt:lpstr>Office Theme</vt:lpstr>
      <vt:lpstr>Working With Schools</vt:lpstr>
      <vt:lpstr>Four Training Resources</vt:lpstr>
      <vt:lpstr>What is Balanced Recruitment?</vt:lpstr>
      <vt:lpstr>What is Balanced Recruitment?</vt:lpstr>
      <vt:lpstr>What this training covers…</vt:lpstr>
      <vt:lpstr>Schools are an invaluable resource  for MEP</vt:lpstr>
      <vt:lpstr>From the State Level- Best Practices</vt:lpstr>
      <vt:lpstr>From the State Level- Best Practices</vt:lpstr>
      <vt:lpstr>Developing  the Survey</vt:lpstr>
      <vt:lpstr>Developing the Survey</vt:lpstr>
      <vt:lpstr>From the state level-  Best Practices</vt:lpstr>
      <vt:lpstr>From the state level- Best Practices</vt:lpstr>
      <vt:lpstr>From the state level down</vt:lpstr>
      <vt:lpstr>From the state level down</vt:lpstr>
      <vt:lpstr>Ensure all students are  identified in the state</vt:lpstr>
      <vt:lpstr>What to do with the surveys!</vt:lpstr>
      <vt:lpstr>Market Your Program</vt:lpstr>
      <vt:lpstr>Market Your Program</vt:lpstr>
      <vt:lpstr>Local Level</vt:lpstr>
      <vt:lpstr>Local Level</vt:lpstr>
      <vt:lpstr>Mobility Data</vt:lpstr>
      <vt:lpstr>Other Programs to partner with</vt:lpstr>
      <vt:lpstr>Share Needs with the Schools</vt:lpstr>
      <vt:lpstr>School Meetings </vt:lpstr>
      <vt:lpstr>School Meetings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with Schools</dc:title>
  <dc:creator>Jessica Castaneda</dc:creator>
  <cp:lastModifiedBy>Jessica</cp:lastModifiedBy>
  <cp:revision>3</cp:revision>
  <dcterms:created xsi:type="dcterms:W3CDTF">2022-03-09T13:43:34Z</dcterms:created>
  <dcterms:modified xsi:type="dcterms:W3CDTF">2022-05-13T16:30:28Z</dcterms:modified>
</cp:coreProperties>
</file>